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31"/>
  </p:notesMasterIdLst>
  <p:handoutMasterIdLst>
    <p:handoutMasterId r:id="rId32"/>
  </p:handoutMasterIdLst>
  <p:sldIdLst>
    <p:sldId id="256" r:id="rId3"/>
    <p:sldId id="258" r:id="rId4"/>
    <p:sldId id="292" r:id="rId5"/>
    <p:sldId id="291" r:id="rId6"/>
    <p:sldId id="294" r:id="rId7"/>
    <p:sldId id="295" r:id="rId8"/>
    <p:sldId id="293" r:id="rId9"/>
    <p:sldId id="296" r:id="rId10"/>
    <p:sldId id="302" r:id="rId11"/>
    <p:sldId id="297" r:id="rId12"/>
    <p:sldId id="303" r:id="rId13"/>
    <p:sldId id="298" r:id="rId14"/>
    <p:sldId id="304" r:id="rId15"/>
    <p:sldId id="299" r:id="rId16"/>
    <p:sldId id="305" r:id="rId17"/>
    <p:sldId id="300" r:id="rId18"/>
    <p:sldId id="301" r:id="rId19"/>
    <p:sldId id="306" r:id="rId20"/>
    <p:sldId id="260" r:id="rId21"/>
    <p:sldId id="281" r:id="rId22"/>
    <p:sldId id="271" r:id="rId23"/>
    <p:sldId id="269" r:id="rId24"/>
    <p:sldId id="285" r:id="rId25"/>
    <p:sldId id="284" r:id="rId26"/>
    <p:sldId id="286" r:id="rId27"/>
    <p:sldId id="287" r:id="rId28"/>
    <p:sldId id="307" r:id="rId29"/>
    <p:sldId id="26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90FC"/>
    <a:srgbClr val="9E5AC1"/>
    <a:srgbClr val="FFFFFF"/>
    <a:srgbClr val="FFB200"/>
    <a:srgbClr val="FCA34F"/>
    <a:srgbClr val="EA136A"/>
    <a:srgbClr val="F1427F"/>
    <a:srgbClr val="5AF6FA"/>
    <a:srgbClr val="FDC100"/>
    <a:srgbClr val="EB0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88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650333-CDE5-FC4C-A584-1C6FFD452C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08DBEE-9F45-A941-9139-2716E6E181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4BFBA-7276-B34C-B416-95DD9C53DB0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5EFF3-653C-DA4E-8BF6-E6804FD6E0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FB9A2-E282-E445-AB8F-DD46ADA3BD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E37BA-CC04-A34D-8D48-19DDD3361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64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ABD39-9E66-1B46-A812-002D3BDD47F4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53303-F8DD-964A-AD84-D83E5C8E5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49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252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9040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70262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8327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ssion Moderators/Present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523" y="1718865"/>
            <a:ext cx="8580146" cy="403801"/>
          </a:xfrm>
        </p:spPr>
        <p:txBody>
          <a:bodyPr anchor="b">
            <a:normAutofit/>
          </a:bodyPr>
          <a:lstStyle>
            <a:lvl1pPr algn="l">
              <a:defRPr sz="1400" b="0" spc="300">
                <a:solidFill>
                  <a:srgbClr val="49C2C6"/>
                </a:solidFill>
              </a:defRPr>
            </a:lvl1pPr>
          </a:lstStyle>
          <a:p>
            <a:r>
              <a:rPr lang="en-US" dirty="0"/>
              <a:t>MODERATORS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2530" y="2150520"/>
            <a:ext cx="8590319" cy="994668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 Name,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C476B25-4836-9E4A-96D2-D0FD1C998E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48881" y="3870582"/>
            <a:ext cx="10630006" cy="2742089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 Name, Company</a:t>
            </a:r>
          </a:p>
          <a:p>
            <a:pPr lvl="0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52E626C-AA33-6E4E-B1A0-054099228F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461" y="3442315"/>
            <a:ext cx="10617417" cy="403801"/>
          </a:xfrm>
        </p:spPr>
        <p:txBody>
          <a:bodyPr anchor="ctr">
            <a:normAutofit/>
          </a:bodyPr>
          <a:lstStyle>
            <a:lvl1pPr marL="0" indent="0">
              <a:buNone/>
              <a:defRPr lang="en-US" sz="1400" b="0" kern="1200" spc="300" dirty="0">
                <a:solidFill>
                  <a:srgbClr val="49C2C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2843982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ssion Presenter Intr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1866" y="1725740"/>
            <a:ext cx="6681891" cy="2476846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rgbClr val="FFB2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21866" y="4229574"/>
            <a:ext cx="7133304" cy="1103601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0481008-BB58-EA43-BF81-BC19352F65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520" y="1725740"/>
            <a:ext cx="2500947" cy="3607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498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505" y="3080647"/>
            <a:ext cx="5966827" cy="919421"/>
          </a:xfrm>
        </p:spPr>
        <p:txBody>
          <a:bodyPr anchor="b">
            <a:noAutofit/>
          </a:bodyPr>
          <a:lstStyle>
            <a:lvl1pPr algn="r">
              <a:defRPr sz="6000" b="1" spc="300">
                <a:solidFill>
                  <a:srgbClr val="F1427F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66969" y="3881356"/>
            <a:ext cx="5971363" cy="698195"/>
          </a:xfrm>
        </p:spPr>
        <p:txBody>
          <a:bodyPr>
            <a:noAutofit/>
          </a:bodyPr>
          <a:lstStyle>
            <a:lvl1pPr marL="0" indent="0" algn="r">
              <a:buNone/>
              <a:defRPr sz="5400" b="0" spc="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QUESTIONS?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C476B25-4836-9E4A-96D2-D0FD1C998E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405811" y="5147137"/>
            <a:ext cx="7432521" cy="441731"/>
          </a:xfrm>
        </p:spPr>
        <p:txBody>
          <a:bodyPr>
            <a:normAutofit/>
          </a:bodyPr>
          <a:lstStyle>
            <a:lvl1pPr marL="0" indent="0" algn="r">
              <a:buNone/>
              <a:defRPr sz="1800" b="0" i="1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Please complete the online session evaluation.</a:t>
            </a:r>
          </a:p>
        </p:txBody>
      </p:sp>
    </p:spTree>
    <p:extLst>
      <p:ext uri="{BB962C8B-B14F-4D97-AF65-F5344CB8AC3E}">
        <p14:creationId xmlns:p14="http://schemas.microsoft.com/office/powerpoint/2010/main" val="3438878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0AE6-B7C9-3C46-B3BD-1AD952EC7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2DEFC-42C3-3049-A2C3-DD503DD5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9009A-DDD7-ED40-822A-246A347F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6429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DD22E-6E00-2642-AB6C-51EF08B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666EF-CCF5-D341-94A5-6A59A792D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24A48-130D-C54C-AF86-667DEFB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EF33DD8-AAAD-984D-87D1-AB51DEB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366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36344-3A6A-A149-90EA-DE2A14BD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5027420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49896-567E-FE49-B212-621033A6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4480" y="2418576"/>
            <a:ext cx="5027420" cy="43399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E262-D528-2549-BCA0-1A4696491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5661" y="1554480"/>
            <a:ext cx="5052179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5DBC-F82F-5842-8C65-40C7E269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5661" y="2418576"/>
            <a:ext cx="5052179" cy="4339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0177EEE-7233-6F41-AD88-F1068975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0CAA61F-3D5A-4FF6-AC70-10F97B6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769" y="6393421"/>
            <a:ext cx="563287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87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CC6-D3ED-C143-8E87-98A7AD7E5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F6217A-461E-FB4B-B651-9AD55E50A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54480" y="1554480"/>
            <a:ext cx="10332746" cy="51983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3C4726-B2D6-0E4D-8C13-65FBE9C8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0392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384-6216-4E40-9276-3925763A1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240" y="137160"/>
            <a:ext cx="4827801" cy="129467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5B368-CA4C-1B49-B39B-2929392CF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981" y="137161"/>
            <a:ext cx="4827825" cy="66213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74AD-9FFE-F848-936A-D87FCE7C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19FEA-0E0B-804A-A745-9DC88F28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87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171F-ED68-EF49-BC47-477C54CE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41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0AE6-B7C9-3C46-B3BD-1AD952EC7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2DEFC-42C3-3049-A2C3-DD503DD5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9009A-DDD7-ED40-822A-246A347F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1061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DD22E-6E00-2642-AB6C-51EF08B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666EF-CCF5-D341-94A5-6A59A792D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24A48-130D-C54C-AF86-667DEFB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EF33DD8-AAAD-984D-87D1-AB51DEB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7773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36344-3A6A-A149-90EA-DE2A14BD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5027420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49896-567E-FE49-B212-621033A6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4480" y="2418576"/>
            <a:ext cx="5027420" cy="43399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E262-D528-2549-BCA0-1A4696491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5661" y="1554480"/>
            <a:ext cx="5052179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5DBC-F82F-5842-8C65-40C7E269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5661" y="2418576"/>
            <a:ext cx="5052179" cy="4339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0177EEE-7233-6F41-AD88-F1068975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0CAA61F-3D5A-4FF6-AC70-10F97B6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769" y="6393421"/>
            <a:ext cx="563287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26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CC6-D3ED-C143-8E87-98A7AD7E5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F6217A-461E-FB4B-B651-9AD55E50A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54480" y="1554480"/>
            <a:ext cx="10332746" cy="51983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3C4726-B2D6-0E4D-8C13-65FBE9C8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72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384-6216-4E40-9276-3925763A1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240" y="137160"/>
            <a:ext cx="4827801" cy="129467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5B368-CA4C-1B49-B39B-2929392CF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981" y="137161"/>
            <a:ext cx="4827825" cy="66213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74AD-9FFE-F848-936A-D87FCE7C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19FEA-0E0B-804A-A745-9DC88F28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66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171F-ED68-EF49-BC47-477C54CE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5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6BA37-BE0A-704E-9E30-741DC704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3226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FE2B-6A2A-4F45-8C75-919F31FF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5CB8-0BEF-0143-A722-5ECD28F9B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C1EC6C4-7E1C-E74D-B6D5-22B8D4C0BB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88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0" r:id="rId2"/>
    <p:sldLayoutId id="2147483691" r:id="rId3"/>
    <p:sldLayoutId id="2147483676" r:id="rId4"/>
    <p:sldLayoutId id="2147483677" r:id="rId5"/>
    <p:sldLayoutId id="2147483659" r:id="rId6"/>
    <p:sldLayoutId id="2147483650" r:id="rId7"/>
    <p:sldLayoutId id="2147483652" r:id="rId8"/>
    <p:sldLayoutId id="2147483653" r:id="rId9"/>
    <p:sldLayoutId id="2147483654" r:id="rId10"/>
    <p:sldLayoutId id="2147483657" r:id="rId11"/>
    <p:sldLayoutId id="214748365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6BA37-BE0A-704E-9E30-741DC704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3226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FE2B-6A2A-4F45-8C75-919F31FF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5CB8-0BEF-0143-A722-5ECD28F9B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C1EC6C4-7E1C-E74D-B6D5-22B8D4C0BB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72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58339-BA5E-4342-A2A8-44586234A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166" y="1646176"/>
            <a:ext cx="9111941" cy="2387600"/>
          </a:xfrm>
        </p:spPr>
        <p:txBody>
          <a:bodyPr/>
          <a:lstStyle/>
          <a:p>
            <a:r>
              <a:rPr lang="en-US" dirty="0"/>
              <a:t>Salesforce + Eloqua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4AC0ED-6621-2B40-BC13-20B69C2D2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166" y="4125851"/>
            <a:ext cx="9111941" cy="1655762"/>
          </a:xfrm>
        </p:spPr>
        <p:txBody>
          <a:bodyPr/>
          <a:lstStyle/>
          <a:p>
            <a:r>
              <a:rPr lang="en-US" dirty="0"/>
              <a:t>Today &amp; In the Future</a:t>
            </a:r>
          </a:p>
        </p:txBody>
      </p:sp>
    </p:spTree>
    <p:extLst>
      <p:ext uri="{BB962C8B-B14F-4D97-AF65-F5344CB8AC3E}">
        <p14:creationId xmlns:p14="http://schemas.microsoft.com/office/powerpoint/2010/main" val="3859632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2D0CB92-2171-7A42-87BD-F5240304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23" y="1718865"/>
            <a:ext cx="8580146" cy="403801"/>
          </a:xfrm>
        </p:spPr>
        <p:txBody>
          <a:bodyPr/>
          <a:lstStyle/>
          <a:p>
            <a:r>
              <a:rPr lang="en-US" dirty="0"/>
              <a:t>MODERATORS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B36C5-2A1B-7E46-ACDE-22D1FFEA6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530" y="2150520"/>
            <a:ext cx="8590319" cy="994668"/>
          </a:xfrm>
        </p:spPr>
        <p:txBody>
          <a:bodyPr/>
          <a:lstStyle/>
          <a:p>
            <a:r>
              <a:rPr lang="en-US" dirty="0"/>
              <a:t>Chris Carney, Paciolan</a:t>
            </a:r>
          </a:p>
          <a:p>
            <a:r>
              <a:rPr lang="en-US" dirty="0"/>
              <a:t>Andrew Campbell, Paciolan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495B-96D9-594F-BE44-91EF287DDF02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48881" y="3870582"/>
            <a:ext cx="10630006" cy="2742089"/>
          </a:xfrm>
        </p:spPr>
        <p:txBody>
          <a:bodyPr/>
          <a:lstStyle/>
          <a:p>
            <a:r>
              <a:rPr lang="en-US" dirty="0"/>
              <a:t>Kent Dubler, JMU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6B5F44-9E92-DE47-83B7-582B8308F2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5461" y="3442315"/>
            <a:ext cx="10617417" cy="403801"/>
          </a:xfrm>
        </p:spPr>
        <p:txBody>
          <a:bodyPr/>
          <a:lstStyle/>
          <a:p>
            <a:r>
              <a:rPr lang="en-US" dirty="0"/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245477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6B47E6-C16A-4554-9893-019D1026E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842" y="2121318"/>
            <a:ext cx="7240010" cy="307700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DA6C47-4798-4BC5-9017-C3AC74DDBE75}"/>
              </a:ext>
            </a:extLst>
          </p:cNvPr>
          <p:cNvSpPr/>
          <p:nvPr/>
        </p:nvSpPr>
        <p:spPr>
          <a:xfrm>
            <a:off x="2086252" y="115410"/>
            <a:ext cx="9871969" cy="905522"/>
          </a:xfrm>
          <a:prstGeom prst="roundRect">
            <a:avLst/>
          </a:prstGeom>
          <a:solidFill>
            <a:srgbClr val="E29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Marketing Automation and Salesforce</a:t>
            </a:r>
          </a:p>
        </p:txBody>
      </p:sp>
    </p:spTree>
    <p:extLst>
      <p:ext uri="{BB962C8B-B14F-4D97-AF65-F5344CB8AC3E}">
        <p14:creationId xmlns:p14="http://schemas.microsoft.com/office/powerpoint/2010/main" val="181189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haking hands with a person&#10;&#10;Description automatically generated with medium confidence">
            <a:extLst>
              <a:ext uri="{FF2B5EF4-FFF2-40B4-BE49-F238E27FC236}">
                <a16:creationId xmlns:a16="http://schemas.microsoft.com/office/drawing/2014/main" id="{B3B6BE9F-BC3C-4787-BE30-3E755FA0F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44630"/>
            <a:ext cx="5568739" cy="5568739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B51EA0DA-3629-4CBB-B6A7-C82A6F2F6DBC}"/>
              </a:ext>
            </a:extLst>
          </p:cNvPr>
          <p:cNvSpPr/>
          <p:nvPr/>
        </p:nvSpPr>
        <p:spPr>
          <a:xfrm>
            <a:off x="2068498" y="1571347"/>
            <a:ext cx="3506679" cy="33291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3CEEFD-8CBA-4ECE-9108-DFDCF7472589}"/>
              </a:ext>
            </a:extLst>
          </p:cNvPr>
          <p:cNvSpPr txBox="1"/>
          <p:nvPr/>
        </p:nvSpPr>
        <p:spPr>
          <a:xfrm>
            <a:off x="2479089" y="2338866"/>
            <a:ext cx="227934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Adobe Campaign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+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Salesforce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90798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Right 9">
            <a:extLst>
              <a:ext uri="{FF2B5EF4-FFF2-40B4-BE49-F238E27FC236}">
                <a16:creationId xmlns:a16="http://schemas.microsoft.com/office/drawing/2014/main" id="{B51EA0DA-3629-4CBB-B6A7-C82A6F2F6DBC}"/>
              </a:ext>
            </a:extLst>
          </p:cNvPr>
          <p:cNvSpPr/>
          <p:nvPr/>
        </p:nvSpPr>
        <p:spPr>
          <a:xfrm>
            <a:off x="2068498" y="1571347"/>
            <a:ext cx="3506679" cy="33291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3CEEFD-8CBA-4ECE-9108-DFDCF7472589}"/>
              </a:ext>
            </a:extLst>
          </p:cNvPr>
          <p:cNvSpPr txBox="1"/>
          <p:nvPr/>
        </p:nvSpPr>
        <p:spPr>
          <a:xfrm>
            <a:off x="2479089" y="2543412"/>
            <a:ext cx="227934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Oracle Eloqua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+</a:t>
            </a:r>
          </a:p>
          <a:p>
            <a:pPr algn="ctr"/>
            <a:r>
              <a:rPr lang="en-US" sz="2800" b="1" dirty="0">
                <a:solidFill>
                  <a:srgbClr val="FFFFFF"/>
                </a:solidFill>
                <a:latin typeface="Calibri Light" panose="020F0302020204030204"/>
                <a:ea typeface="+mj-ea"/>
                <a:cs typeface="Arial" panose="020B0604020202020204" pitchFamily="34" charset="0"/>
              </a:rPr>
              <a:t>Salesforce</a:t>
            </a:r>
            <a:endParaRPr lang="en-US" sz="1400" dirty="0"/>
          </a:p>
        </p:txBody>
      </p:sp>
      <p:pic>
        <p:nvPicPr>
          <p:cNvPr id="3" name="Picture 2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2B62611A-AB6F-4A9F-A782-69B5DD458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768" y="1447211"/>
            <a:ext cx="5973950" cy="357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8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26DAE1-70B2-6840-92F3-0DCCE4A6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503A1D-0B7D-BB43-9016-76DD6CDB99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241593-B531-8C43-9C90-DE5E7254E0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Please complete the online session evaluation.</a:t>
            </a:r>
          </a:p>
        </p:txBody>
      </p:sp>
    </p:spTree>
    <p:extLst>
      <p:ext uri="{BB962C8B-B14F-4D97-AF65-F5344CB8AC3E}">
        <p14:creationId xmlns:p14="http://schemas.microsoft.com/office/powerpoint/2010/main" val="1773514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CE330B-E765-4D06-932D-F653D8B7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</p:spPr>
        <p:txBody>
          <a:bodyPr/>
          <a:lstStyle/>
          <a:p>
            <a:r>
              <a:rPr lang="en-US" dirty="0"/>
              <a:t>Web Visits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FF0A44-0C71-4B5B-865E-3B9AAFF1041F}"/>
              </a:ext>
            </a:extLst>
          </p:cNvPr>
          <p:cNvSpPr txBox="1"/>
          <p:nvPr/>
        </p:nvSpPr>
        <p:spPr>
          <a:xfrm>
            <a:off x="1168803" y="2313749"/>
            <a:ext cx="32402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Single Page Tracking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Engagement Datapoints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X Account, viewed Y Page, on Z Date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5B9B18-5F07-4C21-807A-1880B103C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090" y="1136798"/>
            <a:ext cx="7481539" cy="49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34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8DE79766-1391-A14D-ABF7-0330C9739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VISITS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9B04BC9-3F61-4184-A827-4A7E3C0C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Session visit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Additional data points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Total web pages visited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Time spent on tracked web sites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First URL visited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Referrer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5C9C2B-C759-4233-948A-B18C710A1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891" y="685800"/>
            <a:ext cx="606742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36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CE330B-E765-4D06-932D-F653D8B7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</p:spPr>
        <p:txBody>
          <a:bodyPr/>
          <a:lstStyle/>
          <a:p>
            <a:r>
              <a:rPr lang="en-US" dirty="0"/>
              <a:t>Form Submits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FF0A44-0C71-4B5B-865E-3B9AAFF1041F}"/>
              </a:ext>
            </a:extLst>
          </p:cNvPr>
          <p:cNvSpPr txBox="1"/>
          <p:nvPr/>
        </p:nvSpPr>
        <p:spPr>
          <a:xfrm>
            <a:off x="1440846" y="2453624"/>
            <a:ext cx="288257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Raw Form Data into Salesforce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Click into Web Version of Form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native filtering on Form responses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X Account, filled out Y form, on Z Date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6676C5-A1DB-4AEF-8012-4D6FB8AAE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2273" y="1570762"/>
            <a:ext cx="7189397" cy="371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939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8DE79766-1391-A14D-ABF7-0330C9739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SUBMITS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9B04BC9-3F61-4184-A827-4A7E3C0C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4140591" cy="425151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Less clicks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Raw data from the form pulls through to marketing activity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Comments can be filtered in a report or by using custom fields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17D4E1-E199-40C4-BD44-8B8F65D05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738" y="3893762"/>
            <a:ext cx="5848350" cy="2552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5E6B20-5178-43D4-A10E-4E2F26556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603" y="393358"/>
            <a:ext cx="6046619" cy="328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74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CE330B-E765-4D06-932D-F653D8B7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</p:spPr>
        <p:txBody>
          <a:bodyPr/>
          <a:lstStyle/>
          <a:p>
            <a:r>
              <a:rPr lang="en-US" dirty="0"/>
              <a:t>Email Clicks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FF0A44-0C71-4B5B-865E-3B9AAFF1041F}"/>
              </a:ext>
            </a:extLst>
          </p:cNvPr>
          <p:cNvSpPr txBox="1"/>
          <p:nvPr/>
        </p:nvSpPr>
        <p:spPr>
          <a:xfrm>
            <a:off x="1458601" y="1970842"/>
            <a:ext cx="274741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Required link-labeling to send clicks over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Only clickable link into web page visited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X Account, clicked Y email link, on Z 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CB54D7-01BF-4717-B5C3-3E3CF8BA9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011" y="1250110"/>
            <a:ext cx="7207435" cy="435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595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8DE79766-1391-A14D-ABF7-0330C9739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 CLICKS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9B04BC9-3F61-4184-A827-4A7E3C0C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4140591" cy="425151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link labeling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Additional data points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Web version of the email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Email subject line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1808CC-B633-4CD0-8A5C-9551E67F2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071" y="927762"/>
            <a:ext cx="6076950" cy="4505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C17EC8-3AAB-4D1A-9461-7B97CEBDA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576" y="460826"/>
            <a:ext cx="4827801" cy="593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6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CE330B-E765-4D06-932D-F653D8B7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</p:spPr>
        <p:txBody>
          <a:bodyPr/>
          <a:lstStyle/>
          <a:p>
            <a:r>
              <a:rPr lang="en-US" dirty="0"/>
              <a:t>Lead Dashboard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CCA49D-0FD6-4C01-9F68-64C1EC266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096" y="799941"/>
            <a:ext cx="9259807" cy="57374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0BB7C9-2CA5-48F2-80B0-AF36038EA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614" y="799941"/>
            <a:ext cx="6306430" cy="564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1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8DE79766-1391-A14D-ABF7-0330C9739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ELOQUA LEAD DASHBOARD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981809-CBB6-48D2-B6B2-E9A8850AD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240" y="1152144"/>
            <a:ext cx="8805602" cy="53858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59800A-5D8A-4745-85E2-8A2BF8D4B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344" y="1147038"/>
            <a:ext cx="7150608" cy="56530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D1DD48-765A-4668-A2E0-CFFF58833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280" y="1152144"/>
            <a:ext cx="5830920" cy="546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7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CE330B-E765-4D06-932D-F653D8B7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</p:spPr>
        <p:txBody>
          <a:bodyPr/>
          <a:lstStyle/>
          <a:p>
            <a:r>
              <a:rPr lang="en-US" dirty="0"/>
              <a:t>Additional Pain Points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98F335-5E73-4829-8F73-B9BBE570FF18}"/>
              </a:ext>
            </a:extLst>
          </p:cNvPr>
          <p:cNvSpPr txBox="1"/>
          <p:nvPr/>
        </p:nvSpPr>
        <p:spPr>
          <a:xfrm>
            <a:off x="1788504" y="1462723"/>
            <a:ext cx="296992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Speed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Slow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Every 4-6 hours, or once a 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Full Picture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No full-view of Marketing engagement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Limited and specific data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Sales Rep Email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No email send through Marketing Automation from Salesforce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No consideration of Opt-Outs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Templates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C076F2-6CE2-4F28-A0DF-9E55722CB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833" y="826058"/>
            <a:ext cx="7236360" cy="31203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E13B84-4E32-40A6-96C0-4DFFBAC14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083" y="1779277"/>
            <a:ext cx="3849493" cy="462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7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8DE79766-1391-A14D-ABF7-0330C9739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ENHANCEMENTS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9B04BC9-3F61-4184-A827-4A7E3C0C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1" y="1554480"/>
            <a:ext cx="3962388" cy="392277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Speed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Marketing activities sync to Eloqua every 15 minutes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Duplicate accounts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Marketing activities match to ALL accounts that match based on email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E466D8-5041-4B79-9FF6-73AB5B921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934" y="1431831"/>
            <a:ext cx="6286161" cy="463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03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8DE79766-1391-A14D-ABF7-0330C9739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ELOQUA PROFILER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B5E397-CD95-4A58-AFD9-4722AB132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088" y="1012239"/>
            <a:ext cx="9697212" cy="50774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7B737B-E997-4903-8732-99B4A04E4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324" y="1376362"/>
            <a:ext cx="6915150" cy="4105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8E0BD8-D8A8-4263-8146-041158CED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9026" y="1417376"/>
            <a:ext cx="6724650" cy="426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5FACB6-8901-41E6-892C-072FCF67C6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7487" y="1633537"/>
            <a:ext cx="6677025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1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8DE79766-1391-A14D-ABF7-0330C9739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ELOQUA ENGAGE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9B04BC9-3F61-4184-A827-4A7E3C0C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Send Eloqua emails through Salesforce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Send Eloqua templates built specifically for reps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Resend emails on a one off basis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Log Eloqua email sends as activities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F16000-4507-4196-8CA1-0E3A140DF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337" y="1431831"/>
            <a:ext cx="4686300" cy="4524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3C08FD-0DEF-476B-8935-05E71F7CF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060" y="1431831"/>
            <a:ext cx="5501491" cy="43663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6DB9C1-5E65-4EAF-B7DB-DCADCA26FD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5596" y="1431831"/>
            <a:ext cx="4400550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66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6DA739-5A72-144A-B83C-EA7ABE4A2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1866" y="1725740"/>
            <a:ext cx="6681891" cy="2476846"/>
          </a:xfrm>
        </p:spPr>
        <p:txBody>
          <a:bodyPr/>
          <a:lstStyle/>
          <a:p>
            <a:r>
              <a:rPr lang="en-US" dirty="0"/>
              <a:t>Kent Dubler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242827-22C3-834A-B5AC-E6104155C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21866" y="4229574"/>
            <a:ext cx="7133304" cy="1103601"/>
          </a:xfrm>
        </p:spPr>
        <p:txBody>
          <a:bodyPr/>
          <a:lstStyle/>
          <a:p>
            <a:r>
              <a:rPr lang="en-US" dirty="0"/>
              <a:t>James Madison University</a:t>
            </a:r>
          </a:p>
        </p:txBody>
      </p:sp>
      <p:pic>
        <p:nvPicPr>
          <p:cNvPr id="8" name="Picture Placeholder 7" descr="A person in a suit and tie&#10;&#10;Description automatically generated with low confidence">
            <a:extLst>
              <a:ext uri="{FF2B5EF4-FFF2-40B4-BE49-F238E27FC236}">
                <a16:creationId xmlns:a16="http://schemas.microsoft.com/office/drawing/2014/main" id="{70F5DA72-50D7-49E3-911F-2F0400FED3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474" r="14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17320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D5B3F-8F1A-3343-9452-91ECF8A3B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Eloqua Form Creation</a:t>
            </a:r>
          </a:p>
          <a:p>
            <a:r>
              <a:rPr lang="en-US" dirty="0"/>
              <a:t>Website Placement</a:t>
            </a:r>
          </a:p>
          <a:p>
            <a:r>
              <a:rPr lang="en-US" dirty="0"/>
              <a:t>Form Submission - Salesforce Dashboard</a:t>
            </a:r>
          </a:p>
          <a:p>
            <a:r>
              <a:rPr lang="en-US" dirty="0"/>
              <a:t>Opportunity/Task Creation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28383C-D4E2-0D43-B9FF-301017404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JMU – Lead Generation with Forms</a:t>
            </a:r>
          </a:p>
        </p:txBody>
      </p:sp>
    </p:spTree>
    <p:extLst>
      <p:ext uri="{BB962C8B-B14F-4D97-AF65-F5344CB8AC3E}">
        <p14:creationId xmlns:p14="http://schemas.microsoft.com/office/powerpoint/2010/main" val="37519559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6494391-AEA8-3340-B972-5C2BB1B09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</p:spPr>
        <p:txBody>
          <a:bodyPr/>
          <a:lstStyle/>
          <a:p>
            <a:fld id="{FC1EC6C4-7E1C-E74D-B6D5-22B8D4C0BBF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45346C-B305-2E45-ADB5-C315673CB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</p:spPr>
        <p:txBody>
          <a:bodyPr/>
          <a:lstStyle/>
          <a:p>
            <a:r>
              <a:rPr lang="en-US" dirty="0"/>
              <a:t>Form Submissions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997D0D5A-1021-45AB-ACDC-83DC39EC9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086" y="1580766"/>
            <a:ext cx="5547767" cy="48022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0101F4-D2FC-4ADC-A64F-A2BE0FD23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289" y="1586532"/>
            <a:ext cx="5547767" cy="48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17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92BE59-40CB-F24D-B8AF-AE6F154D0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to Opportunity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5B16ED-C1FD-3D4B-9E31-560A5E258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EC6C4-7E1C-E74D-B6D5-22B8D4C0BBF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6" name="Picture Placeholder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BE10499-EF4E-4F20-87BA-89D662098C4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 l="27962" r="27962"/>
          <a:stretch>
            <a:fillRect/>
          </a:stretch>
        </p:blipFill>
        <p:spPr>
          <a:xfrm>
            <a:off x="3088476" y="1955332"/>
            <a:ext cx="6509713" cy="3275325"/>
          </a:xfrm>
        </p:spPr>
      </p:pic>
    </p:spTree>
    <p:extLst>
      <p:ext uri="{BB962C8B-B14F-4D97-AF65-F5344CB8AC3E}">
        <p14:creationId xmlns:p14="http://schemas.microsoft.com/office/powerpoint/2010/main" val="1079625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D5B3F-8F1A-3343-9452-91ECF8A3B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should I send my email from? </a:t>
            </a:r>
          </a:p>
          <a:p>
            <a:r>
              <a:rPr lang="en-US" dirty="0"/>
              <a:t>Salesforce vs. Eloqua</a:t>
            </a:r>
          </a:p>
          <a:p>
            <a:r>
              <a:rPr lang="en-US" dirty="0"/>
              <a:t>Tracking customer response (Open/Clicks)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28383C-D4E2-0D43-B9FF-301017404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JMU – Eloqua Engage</a:t>
            </a:r>
          </a:p>
        </p:txBody>
      </p:sp>
    </p:spTree>
    <p:extLst>
      <p:ext uri="{BB962C8B-B14F-4D97-AF65-F5344CB8AC3E}">
        <p14:creationId xmlns:p14="http://schemas.microsoft.com/office/powerpoint/2010/main" val="2703265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6494391-AEA8-3340-B972-5C2BB1B09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</p:spPr>
        <p:txBody>
          <a:bodyPr/>
          <a:lstStyle/>
          <a:p>
            <a:fld id="{FC1EC6C4-7E1C-E74D-B6D5-22B8D4C0BBF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45346C-B305-2E45-ADB5-C315673CB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</p:spPr>
        <p:txBody>
          <a:bodyPr/>
          <a:lstStyle/>
          <a:p>
            <a:r>
              <a:rPr lang="en-US" dirty="0"/>
              <a:t>JMU – Eloqua Engage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9DA83944-66C4-4119-A243-9002894AD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5" y="775284"/>
            <a:ext cx="11695347" cy="5307432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52860CA6-8E81-4242-9205-31718340B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73" y="810970"/>
            <a:ext cx="11297054" cy="5236059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0CC9852E-81F1-4DFE-B3A7-268A53273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04" y="848139"/>
            <a:ext cx="10706191" cy="490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0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D5B3F-8F1A-3343-9452-91ECF8A3B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Holistic view of the customer/donor</a:t>
            </a:r>
          </a:p>
          <a:p>
            <a:r>
              <a:rPr lang="en-US" dirty="0"/>
              <a:t>Review activities and engagements directly in salesforce account profile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28383C-D4E2-0D43-B9FF-301017404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JMU – Eloqua Profiler</a:t>
            </a:r>
          </a:p>
        </p:txBody>
      </p:sp>
    </p:spTree>
    <p:extLst>
      <p:ext uri="{BB962C8B-B14F-4D97-AF65-F5344CB8AC3E}">
        <p14:creationId xmlns:p14="http://schemas.microsoft.com/office/powerpoint/2010/main" val="6293114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6494391-AEA8-3340-B972-5C2BB1B09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</p:spPr>
        <p:txBody>
          <a:bodyPr/>
          <a:lstStyle/>
          <a:p>
            <a:fld id="{FC1EC6C4-7E1C-E74D-B6D5-22B8D4C0BBF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45346C-B305-2E45-ADB5-C315673CB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</p:spPr>
        <p:txBody>
          <a:bodyPr/>
          <a:lstStyle/>
          <a:p>
            <a:r>
              <a:rPr lang="en-US" dirty="0"/>
              <a:t>JMU – Eloqua Profiler</a:t>
            </a: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C6C6A053-CFA6-44EF-BB02-13F8D07C6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81" y="1369397"/>
            <a:ext cx="10907714" cy="5024024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36F7428C-4245-44D3-B9A4-9FD33E20A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0173" y="1059195"/>
            <a:ext cx="9509222" cy="56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43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8DE79766-1391-A14D-ABF7-0330C9739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5874354" cy="1294671"/>
          </a:xfrm>
        </p:spPr>
        <p:txBody>
          <a:bodyPr>
            <a:normAutofit/>
          </a:bodyPr>
          <a:lstStyle/>
          <a:p>
            <a:r>
              <a:rPr lang="en-US" dirty="0"/>
              <a:t>EVERYTHING IS CHROME IN THE FUTURE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9B04BC9-3F61-4184-A827-4A7E3C0C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4722033" cy="487295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What’s next?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Native Eloqua lead scoring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True customer journeys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Marketing qualified leads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Cut through the clutter and ensure your reps are making the right calls at the right time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3C4E22DA-DE35-47B4-920F-0F9C80E78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322" y="17145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255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26DAE1-70B2-6840-92F3-0DCCE4A6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503A1D-0B7D-BB43-9016-76DD6CDB99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241593-B531-8C43-9C90-DE5E7254E0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Please complete the online session evaluation.</a:t>
            </a:r>
          </a:p>
        </p:txBody>
      </p:sp>
    </p:spTree>
    <p:extLst>
      <p:ext uri="{BB962C8B-B14F-4D97-AF65-F5344CB8AC3E}">
        <p14:creationId xmlns:p14="http://schemas.microsoft.com/office/powerpoint/2010/main" val="3072818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16510</TotalTime>
  <Words>421</Words>
  <Application>Microsoft Office PowerPoint</Application>
  <PresentationFormat>Widescreen</PresentationFormat>
  <Paragraphs>99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Wingdings</vt:lpstr>
      <vt:lpstr>Office Theme</vt:lpstr>
      <vt:lpstr>1_Office Theme</vt:lpstr>
      <vt:lpstr>Salesforce + Eloqua</vt:lpstr>
      <vt:lpstr>MODERATORS</vt:lpstr>
      <vt:lpstr>PowerPoint Presentation</vt:lpstr>
      <vt:lpstr>PowerPoint Presentation</vt:lpstr>
      <vt:lpstr>PowerPoint Presentation</vt:lpstr>
      <vt:lpstr>THANK YOU!</vt:lpstr>
      <vt:lpstr>Web Visits</vt:lpstr>
      <vt:lpstr>WEB VISITS</vt:lpstr>
      <vt:lpstr>Form Submits</vt:lpstr>
      <vt:lpstr>FORM SUBMITS</vt:lpstr>
      <vt:lpstr>Email Clicks</vt:lpstr>
      <vt:lpstr>EMAIL CLICKS</vt:lpstr>
      <vt:lpstr>Lead Dashboard</vt:lpstr>
      <vt:lpstr>ELOQUA LEAD DASHBOARD</vt:lpstr>
      <vt:lpstr>Additional Pain Points</vt:lpstr>
      <vt:lpstr>ADDITIONAL ENHANCEMENTS</vt:lpstr>
      <vt:lpstr>ELOQUA PROFILER</vt:lpstr>
      <vt:lpstr>ELOQUA ENGAGE</vt:lpstr>
      <vt:lpstr>Kent Dubler</vt:lpstr>
      <vt:lpstr>JMU – Lead Generation with Forms</vt:lpstr>
      <vt:lpstr>Form Submissions</vt:lpstr>
      <vt:lpstr>Form to Opportunity</vt:lpstr>
      <vt:lpstr>JMU – Eloqua Engage</vt:lpstr>
      <vt:lpstr>JMU – Eloqua Engage</vt:lpstr>
      <vt:lpstr>JMU – Eloqua Profiler</vt:lpstr>
      <vt:lpstr>JMU – Eloqua Profiler</vt:lpstr>
      <vt:lpstr>EVERYTHING IS CHROME IN THE FUTURE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 Ramsay</dc:creator>
  <cp:lastModifiedBy>Chris Carney</cp:lastModifiedBy>
  <cp:revision>54</cp:revision>
  <dcterms:created xsi:type="dcterms:W3CDTF">2018-12-20T00:17:00Z</dcterms:created>
  <dcterms:modified xsi:type="dcterms:W3CDTF">2022-02-25T20:04:11Z</dcterms:modified>
</cp:coreProperties>
</file>