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8" r:id="rId2"/>
  </p:sldMasterIdLst>
  <p:notesMasterIdLst>
    <p:notesMasterId r:id="rId45"/>
  </p:notesMasterIdLst>
  <p:handoutMasterIdLst>
    <p:handoutMasterId r:id="rId46"/>
  </p:handoutMasterIdLst>
  <p:sldIdLst>
    <p:sldId id="256" r:id="rId3"/>
    <p:sldId id="258" r:id="rId4"/>
    <p:sldId id="13842" r:id="rId5"/>
    <p:sldId id="13843" r:id="rId6"/>
    <p:sldId id="13844" r:id="rId7"/>
    <p:sldId id="13845" r:id="rId8"/>
    <p:sldId id="13846" r:id="rId9"/>
    <p:sldId id="13847" r:id="rId10"/>
    <p:sldId id="13848" r:id="rId11"/>
    <p:sldId id="13849" r:id="rId12"/>
    <p:sldId id="13850" r:id="rId13"/>
    <p:sldId id="13852" r:id="rId14"/>
    <p:sldId id="13810" r:id="rId15"/>
    <p:sldId id="13809" r:id="rId16"/>
    <p:sldId id="13834" r:id="rId17"/>
    <p:sldId id="13814" r:id="rId18"/>
    <p:sldId id="13818" r:id="rId19"/>
    <p:sldId id="13835" r:id="rId20"/>
    <p:sldId id="13836" r:id="rId21"/>
    <p:sldId id="13837" r:id="rId22"/>
    <p:sldId id="13813" r:id="rId23"/>
    <p:sldId id="13811" r:id="rId24"/>
    <p:sldId id="13817" r:id="rId25"/>
    <p:sldId id="13539" r:id="rId26"/>
    <p:sldId id="13822" r:id="rId27"/>
    <p:sldId id="13808" r:id="rId28"/>
    <p:sldId id="13819" r:id="rId29"/>
    <p:sldId id="13820" r:id="rId30"/>
    <p:sldId id="13821" r:id="rId31"/>
    <p:sldId id="13823" r:id="rId32"/>
    <p:sldId id="13824" r:id="rId33"/>
    <p:sldId id="13826" r:id="rId34"/>
    <p:sldId id="13825" r:id="rId35"/>
    <p:sldId id="13840" r:id="rId36"/>
    <p:sldId id="13838" r:id="rId37"/>
    <p:sldId id="13839" r:id="rId38"/>
    <p:sldId id="13815" r:id="rId39"/>
    <p:sldId id="13829" r:id="rId40"/>
    <p:sldId id="13830" r:id="rId41"/>
    <p:sldId id="13831" r:id="rId42"/>
    <p:sldId id="13832" r:id="rId43"/>
    <p:sldId id="26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9D"/>
    <a:srgbClr val="4E66A4"/>
    <a:srgbClr val="FCA34F"/>
    <a:srgbClr val="A5A5A5"/>
    <a:srgbClr val="C2C2C2"/>
    <a:srgbClr val="D5D5D5"/>
    <a:srgbClr val="4E68A3"/>
    <a:srgbClr val="000000"/>
    <a:srgbClr val="814097"/>
    <a:srgbClr val="49C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00"/>
    <p:restoredTop sz="95060" autoAdjust="0"/>
  </p:normalViewPr>
  <p:slideViewPr>
    <p:cSldViewPr snapToGrid="0" snapToObjects="1">
      <p:cViewPr varScale="1">
        <p:scale>
          <a:sx n="104" d="100"/>
          <a:sy n="104" d="100"/>
        </p:scale>
        <p:origin x="1026" y="114"/>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650333-CDE5-FC4C-A584-1C6FFD452C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008DBEE-9F45-A941-9139-2716E6E181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14BFBA-7276-B34C-B416-95DD9C53DB02}" type="datetimeFigureOut">
              <a:rPr lang="en-US" smtClean="0"/>
              <a:t>2/25/2022</a:t>
            </a:fld>
            <a:endParaRPr lang="en-US"/>
          </a:p>
        </p:txBody>
      </p:sp>
      <p:sp>
        <p:nvSpPr>
          <p:cNvPr id="4" name="Footer Placeholder 3">
            <a:extLst>
              <a:ext uri="{FF2B5EF4-FFF2-40B4-BE49-F238E27FC236}">
                <a16:creationId xmlns:a16="http://schemas.microsoft.com/office/drawing/2014/main" id="{FE05EFF3-653C-DA4E-8BF6-E6804FD6E0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2FB9A2-E282-E445-AB8F-DD46ADA3B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3E37BA-CC04-A34D-8D48-19DDD33611D6}" type="slidenum">
              <a:rPr lang="en-US" smtClean="0"/>
              <a:t>‹#›</a:t>
            </a:fld>
            <a:endParaRPr lang="en-US"/>
          </a:p>
        </p:txBody>
      </p:sp>
    </p:spTree>
    <p:extLst>
      <p:ext uri="{BB962C8B-B14F-4D97-AF65-F5344CB8AC3E}">
        <p14:creationId xmlns:p14="http://schemas.microsoft.com/office/powerpoint/2010/main" val="3586864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ABD39-9E66-1B46-A812-002D3BDD47F4}" type="datetimeFigureOut">
              <a:rPr lang="en-US" smtClean="0"/>
              <a:t>2/25/2022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753303-F8DD-964A-AD84-D83E5C8E5E14}" type="slidenum">
              <a:rPr lang="en-US" smtClean="0"/>
              <a:t>‹#›</a:t>
            </a:fld>
            <a:endParaRPr lang="en-US"/>
          </a:p>
        </p:txBody>
      </p:sp>
    </p:spTree>
    <p:extLst>
      <p:ext uri="{BB962C8B-B14F-4D97-AF65-F5344CB8AC3E}">
        <p14:creationId xmlns:p14="http://schemas.microsoft.com/office/powerpoint/2010/main" val="350654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a:t>
            </a:fld>
            <a:endParaRPr lang="en-US"/>
          </a:p>
        </p:txBody>
      </p:sp>
    </p:spTree>
    <p:extLst>
      <p:ext uri="{BB962C8B-B14F-4D97-AF65-F5344CB8AC3E}">
        <p14:creationId xmlns:p14="http://schemas.microsoft.com/office/powerpoint/2010/main" val="2677021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4</a:t>
            </a:fld>
            <a:endParaRPr lang="en-US"/>
          </a:p>
        </p:txBody>
      </p:sp>
    </p:spTree>
    <p:extLst>
      <p:ext uri="{BB962C8B-B14F-4D97-AF65-F5344CB8AC3E}">
        <p14:creationId xmlns:p14="http://schemas.microsoft.com/office/powerpoint/2010/main" val="2351115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58A963-0EC0-47E2-B7A5-6A02DA56369A}" type="slidenum">
              <a:rPr lang="en-US" smtClean="0"/>
              <a:t>5</a:t>
            </a:fld>
            <a:endParaRPr lang="en-US" dirty="0"/>
          </a:p>
        </p:txBody>
      </p:sp>
    </p:spTree>
    <p:extLst>
      <p:ext uri="{BB962C8B-B14F-4D97-AF65-F5344CB8AC3E}">
        <p14:creationId xmlns:p14="http://schemas.microsoft.com/office/powerpoint/2010/main" val="3362485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8</a:t>
            </a:fld>
            <a:endParaRPr lang="en-US"/>
          </a:p>
        </p:txBody>
      </p:sp>
    </p:spTree>
    <p:extLst>
      <p:ext uri="{BB962C8B-B14F-4D97-AF65-F5344CB8AC3E}">
        <p14:creationId xmlns:p14="http://schemas.microsoft.com/office/powerpoint/2010/main" val="4106907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58A963-0EC0-47E2-B7A5-6A02DA56369A}" type="slidenum">
              <a:rPr lang="en-US" smtClean="0"/>
              <a:t>9</a:t>
            </a:fld>
            <a:endParaRPr lang="en-US" dirty="0"/>
          </a:p>
        </p:txBody>
      </p:sp>
    </p:spTree>
    <p:extLst>
      <p:ext uri="{BB962C8B-B14F-4D97-AF65-F5344CB8AC3E}">
        <p14:creationId xmlns:p14="http://schemas.microsoft.com/office/powerpoint/2010/main" val="2154309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74D4BF-2B5B-499C-B48E-430778A784C3}" type="slidenum">
              <a:rPr lang="en-US" smtClean="0"/>
              <a:t>11</a:t>
            </a:fld>
            <a:endParaRPr lang="en-US" dirty="0"/>
          </a:p>
        </p:txBody>
      </p:sp>
    </p:spTree>
    <p:extLst>
      <p:ext uri="{BB962C8B-B14F-4D97-AF65-F5344CB8AC3E}">
        <p14:creationId xmlns:p14="http://schemas.microsoft.com/office/powerpoint/2010/main" val="3090753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277F9CD7-B05E-C440-8813-3DCDCE3310F7}" type="slidenum">
              <a:rPr lang="en-US" smtClean="0"/>
              <a:t>12</a:t>
            </a:fld>
            <a:endParaRPr lang="en-US"/>
          </a:p>
        </p:txBody>
      </p:sp>
    </p:spTree>
    <p:extLst>
      <p:ext uri="{BB962C8B-B14F-4D97-AF65-F5344CB8AC3E}">
        <p14:creationId xmlns:p14="http://schemas.microsoft.com/office/powerpoint/2010/main" val="2678355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needed to find a platform that allowed for a more efficient email development process. </a:t>
            </a:r>
          </a:p>
        </p:txBody>
      </p:sp>
      <p:sp>
        <p:nvSpPr>
          <p:cNvPr id="4" name="Slide Number Placeholder 3"/>
          <p:cNvSpPr>
            <a:spLocks noGrp="1"/>
          </p:cNvSpPr>
          <p:nvPr>
            <p:ph type="sldNum" sz="quarter" idx="5"/>
          </p:nvPr>
        </p:nvSpPr>
        <p:spPr/>
        <p:txBody>
          <a:bodyPr/>
          <a:lstStyle/>
          <a:p>
            <a:fld id="{FD753303-F8DD-964A-AD84-D83E5C8E5E14}" type="slidenum">
              <a:rPr lang="en-US" smtClean="0"/>
              <a:t>16</a:t>
            </a:fld>
            <a:endParaRPr lang="en-US"/>
          </a:p>
        </p:txBody>
      </p:sp>
    </p:spTree>
    <p:extLst>
      <p:ext uri="{BB962C8B-B14F-4D97-AF65-F5344CB8AC3E}">
        <p14:creationId xmlns:p14="http://schemas.microsoft.com/office/powerpoint/2010/main" val="853801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17</a:t>
            </a:fld>
            <a:endParaRPr lang="en-US"/>
          </a:p>
        </p:txBody>
      </p:sp>
    </p:spTree>
    <p:extLst>
      <p:ext uri="{BB962C8B-B14F-4D97-AF65-F5344CB8AC3E}">
        <p14:creationId xmlns:p14="http://schemas.microsoft.com/office/powerpoint/2010/main" val="3214558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needed to find a tool that could easily integrate into our new data strategy and process. </a:t>
            </a:r>
          </a:p>
        </p:txBody>
      </p:sp>
      <p:sp>
        <p:nvSpPr>
          <p:cNvPr id="4" name="Slide Number Placeholder 3"/>
          <p:cNvSpPr>
            <a:spLocks noGrp="1"/>
          </p:cNvSpPr>
          <p:nvPr>
            <p:ph type="sldNum" sz="quarter" idx="5"/>
          </p:nvPr>
        </p:nvSpPr>
        <p:spPr/>
        <p:txBody>
          <a:bodyPr/>
          <a:lstStyle/>
          <a:p>
            <a:fld id="{FD753303-F8DD-964A-AD84-D83E5C8E5E14}" type="slidenum">
              <a:rPr lang="en-US" smtClean="0"/>
              <a:t>18</a:t>
            </a:fld>
            <a:endParaRPr lang="en-US"/>
          </a:p>
        </p:txBody>
      </p:sp>
    </p:spTree>
    <p:extLst>
      <p:ext uri="{BB962C8B-B14F-4D97-AF65-F5344CB8AC3E}">
        <p14:creationId xmlns:p14="http://schemas.microsoft.com/office/powerpoint/2010/main" val="2519720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needed to find a platform that allowed for a more efficient email development process. </a:t>
            </a:r>
          </a:p>
        </p:txBody>
      </p:sp>
      <p:sp>
        <p:nvSpPr>
          <p:cNvPr id="4" name="Slide Number Placeholder 3"/>
          <p:cNvSpPr>
            <a:spLocks noGrp="1"/>
          </p:cNvSpPr>
          <p:nvPr>
            <p:ph type="sldNum" sz="quarter" idx="5"/>
          </p:nvPr>
        </p:nvSpPr>
        <p:spPr/>
        <p:txBody>
          <a:bodyPr/>
          <a:lstStyle/>
          <a:p>
            <a:fld id="{FD753303-F8DD-964A-AD84-D83E5C8E5E14}" type="slidenum">
              <a:rPr lang="en-US" smtClean="0"/>
              <a:t>19</a:t>
            </a:fld>
            <a:endParaRPr lang="en-US"/>
          </a:p>
        </p:txBody>
      </p:sp>
    </p:spTree>
    <p:extLst>
      <p:ext uri="{BB962C8B-B14F-4D97-AF65-F5344CB8AC3E}">
        <p14:creationId xmlns:p14="http://schemas.microsoft.com/office/powerpoint/2010/main" val="4055280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needed to find a platform that allowed for a more efficient email development process. </a:t>
            </a:r>
          </a:p>
        </p:txBody>
      </p:sp>
      <p:sp>
        <p:nvSpPr>
          <p:cNvPr id="4" name="Slide Number Placeholder 3"/>
          <p:cNvSpPr>
            <a:spLocks noGrp="1"/>
          </p:cNvSpPr>
          <p:nvPr>
            <p:ph type="sldNum" sz="quarter" idx="5"/>
          </p:nvPr>
        </p:nvSpPr>
        <p:spPr/>
        <p:txBody>
          <a:bodyPr/>
          <a:lstStyle/>
          <a:p>
            <a:fld id="{FD753303-F8DD-964A-AD84-D83E5C8E5E14}" type="slidenum">
              <a:rPr lang="en-US" smtClean="0"/>
              <a:t>20</a:t>
            </a:fld>
            <a:endParaRPr lang="en-US"/>
          </a:p>
        </p:txBody>
      </p:sp>
    </p:spTree>
    <p:extLst>
      <p:ext uri="{BB962C8B-B14F-4D97-AF65-F5344CB8AC3E}">
        <p14:creationId xmlns:p14="http://schemas.microsoft.com/office/powerpoint/2010/main" val="2442016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may look different for PURLs/Invoices</a:t>
            </a:r>
          </a:p>
        </p:txBody>
      </p:sp>
      <p:sp>
        <p:nvSpPr>
          <p:cNvPr id="4" name="Slide Number Placeholder 3"/>
          <p:cNvSpPr>
            <a:spLocks noGrp="1"/>
          </p:cNvSpPr>
          <p:nvPr>
            <p:ph type="sldNum" sz="quarter" idx="5"/>
          </p:nvPr>
        </p:nvSpPr>
        <p:spPr/>
        <p:txBody>
          <a:bodyPr/>
          <a:lstStyle/>
          <a:p>
            <a:fld id="{D1AB74EB-DEDA-4762-A8C6-797082B321DB}" type="slidenum">
              <a:rPr lang="en-US" smtClean="0"/>
              <a:t>24</a:t>
            </a:fld>
            <a:endParaRPr lang="en-US"/>
          </a:p>
        </p:txBody>
      </p:sp>
    </p:spTree>
    <p:extLst>
      <p:ext uri="{BB962C8B-B14F-4D97-AF65-F5344CB8AC3E}">
        <p14:creationId xmlns:p14="http://schemas.microsoft.com/office/powerpoint/2010/main" val="2450395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29</a:t>
            </a:fld>
            <a:endParaRPr lang="en-US"/>
          </a:p>
        </p:txBody>
      </p:sp>
    </p:spTree>
    <p:extLst>
      <p:ext uri="{BB962C8B-B14F-4D97-AF65-F5344CB8AC3E}">
        <p14:creationId xmlns:p14="http://schemas.microsoft.com/office/powerpoint/2010/main" val="443851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may look different for PURLs/Invoices</a:t>
            </a:r>
          </a:p>
        </p:txBody>
      </p:sp>
      <p:sp>
        <p:nvSpPr>
          <p:cNvPr id="4" name="Slide Number Placeholder 3"/>
          <p:cNvSpPr>
            <a:spLocks noGrp="1"/>
          </p:cNvSpPr>
          <p:nvPr>
            <p:ph type="sldNum" sz="quarter" idx="5"/>
          </p:nvPr>
        </p:nvSpPr>
        <p:spPr/>
        <p:txBody>
          <a:bodyPr/>
          <a:lstStyle/>
          <a:p>
            <a:fld id="{D1AB74EB-DEDA-4762-A8C6-797082B321DB}" type="slidenum">
              <a:rPr lang="en-US" smtClean="0"/>
              <a:t>34</a:t>
            </a:fld>
            <a:endParaRPr lang="en-US"/>
          </a:p>
        </p:txBody>
      </p:sp>
    </p:spTree>
    <p:extLst>
      <p:ext uri="{BB962C8B-B14F-4D97-AF65-F5344CB8AC3E}">
        <p14:creationId xmlns:p14="http://schemas.microsoft.com/office/powerpoint/2010/main" val="598559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35</a:t>
            </a:fld>
            <a:endParaRPr lang="en-US"/>
          </a:p>
        </p:txBody>
      </p:sp>
    </p:spTree>
    <p:extLst>
      <p:ext uri="{BB962C8B-B14F-4D97-AF65-F5344CB8AC3E}">
        <p14:creationId xmlns:p14="http://schemas.microsoft.com/office/powerpoint/2010/main" val="2095613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36</a:t>
            </a:fld>
            <a:endParaRPr lang="en-US"/>
          </a:p>
        </p:txBody>
      </p:sp>
    </p:spTree>
    <p:extLst>
      <p:ext uri="{BB962C8B-B14F-4D97-AF65-F5344CB8AC3E}">
        <p14:creationId xmlns:p14="http://schemas.microsoft.com/office/powerpoint/2010/main" val="1792181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37</a:t>
            </a:fld>
            <a:endParaRPr lang="en-US"/>
          </a:p>
        </p:txBody>
      </p:sp>
    </p:spTree>
    <p:extLst>
      <p:ext uri="{BB962C8B-B14F-4D97-AF65-F5344CB8AC3E}">
        <p14:creationId xmlns:p14="http://schemas.microsoft.com/office/powerpoint/2010/main" val="2708192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38</a:t>
            </a:fld>
            <a:endParaRPr lang="en-US"/>
          </a:p>
        </p:txBody>
      </p:sp>
    </p:spTree>
    <p:extLst>
      <p:ext uri="{BB962C8B-B14F-4D97-AF65-F5344CB8AC3E}">
        <p14:creationId xmlns:p14="http://schemas.microsoft.com/office/powerpoint/2010/main" val="1186009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39</a:t>
            </a:fld>
            <a:endParaRPr lang="en-US"/>
          </a:p>
        </p:txBody>
      </p:sp>
    </p:spTree>
    <p:extLst>
      <p:ext uri="{BB962C8B-B14F-4D97-AF65-F5344CB8AC3E}">
        <p14:creationId xmlns:p14="http://schemas.microsoft.com/office/powerpoint/2010/main" val="2793741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40</a:t>
            </a:fld>
            <a:endParaRPr lang="en-US"/>
          </a:p>
        </p:txBody>
      </p:sp>
    </p:spTree>
    <p:extLst>
      <p:ext uri="{BB962C8B-B14F-4D97-AF65-F5344CB8AC3E}">
        <p14:creationId xmlns:p14="http://schemas.microsoft.com/office/powerpoint/2010/main" val="238316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41</a:t>
            </a:fld>
            <a:endParaRPr lang="en-US"/>
          </a:p>
        </p:txBody>
      </p:sp>
    </p:spTree>
    <p:extLst>
      <p:ext uri="{BB962C8B-B14F-4D97-AF65-F5344CB8AC3E}">
        <p14:creationId xmlns:p14="http://schemas.microsoft.com/office/powerpoint/2010/main" val="5328237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90402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70262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8832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ssion Moderators/Present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536523" y="1718865"/>
            <a:ext cx="8580146" cy="403801"/>
          </a:xfrm>
        </p:spPr>
        <p:txBody>
          <a:bodyPr anchor="b">
            <a:normAutofit/>
          </a:bodyPr>
          <a:lstStyle>
            <a:lvl1pPr algn="l">
              <a:defRPr sz="1400" b="0" spc="300">
                <a:solidFill>
                  <a:srgbClr val="49C2C6"/>
                </a:solidFill>
              </a:defRPr>
            </a:lvl1pPr>
          </a:lstStyle>
          <a:p>
            <a:r>
              <a:rPr lang="en-US" dirty="0"/>
              <a:t>MODERATORS</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542530" y="2150520"/>
            <a:ext cx="8590319" cy="994668"/>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548881" y="3870582"/>
            <a:ext cx="10630006" cy="2742089"/>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a:p>
            <a:pPr lvl="0"/>
            <a:endParaRPr lang="en-US" dirty="0"/>
          </a:p>
        </p:txBody>
      </p:sp>
      <p:sp>
        <p:nvSpPr>
          <p:cNvPr id="17" name="Text Placeholder 16">
            <a:extLst>
              <a:ext uri="{FF2B5EF4-FFF2-40B4-BE49-F238E27FC236}">
                <a16:creationId xmlns:a16="http://schemas.microsoft.com/office/drawing/2014/main" id="{352E626C-AA33-6E4E-B1A0-054099228FD5}"/>
              </a:ext>
            </a:extLst>
          </p:cNvPr>
          <p:cNvSpPr>
            <a:spLocks noGrp="1"/>
          </p:cNvSpPr>
          <p:nvPr>
            <p:ph type="body" sz="quarter" idx="11" hasCustomPrompt="1"/>
          </p:nvPr>
        </p:nvSpPr>
        <p:spPr>
          <a:xfrm>
            <a:off x="555461" y="3442315"/>
            <a:ext cx="10617417" cy="403801"/>
          </a:xfrm>
        </p:spPr>
        <p:txBody>
          <a:bodyPr anchor="ctr">
            <a:normAutofit/>
          </a:bodyPr>
          <a:lstStyle>
            <a:lvl1pPr marL="0" indent="0">
              <a:buNone/>
              <a:defRPr lang="en-US" sz="1400" b="0" kern="1200" spc="300" dirty="0">
                <a:solidFill>
                  <a:srgbClr val="49C2C6"/>
                </a:solidFill>
                <a:latin typeface="Arial" panose="020B0604020202020204" pitchFamily="34" charset="0"/>
                <a:ea typeface="+mj-ea"/>
                <a:cs typeface="Arial" panose="020B0604020202020204" pitchFamily="34" charset="0"/>
              </a:defRPr>
            </a:lvl1pPr>
          </a:lstStyle>
          <a:p>
            <a:r>
              <a:rPr lang="en-US" dirty="0"/>
              <a:t>PRESENTERS</a:t>
            </a:r>
          </a:p>
        </p:txBody>
      </p:sp>
    </p:spTree>
    <p:extLst>
      <p:ext uri="{BB962C8B-B14F-4D97-AF65-F5344CB8AC3E}">
        <p14:creationId xmlns:p14="http://schemas.microsoft.com/office/powerpoint/2010/main" val="2843982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ssion Presenter 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3121866" y="1725740"/>
            <a:ext cx="6681891" cy="2476846"/>
          </a:xfrm>
        </p:spPr>
        <p:txBody>
          <a:bodyPr anchor="b">
            <a:normAutofit/>
          </a:bodyPr>
          <a:lstStyle>
            <a:lvl1pPr algn="l">
              <a:defRPr sz="6000" b="1">
                <a:solidFill>
                  <a:srgbClr val="FFB20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3121866" y="4229574"/>
            <a:ext cx="7133304" cy="1103601"/>
          </a:xfrm>
        </p:spPr>
        <p:txBody>
          <a:bodyPr>
            <a:normAutofit/>
          </a:bodyPr>
          <a:lstStyle>
            <a:lvl1pPr marL="0" indent="0">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Picture Placeholder 4">
            <a:extLst>
              <a:ext uri="{FF2B5EF4-FFF2-40B4-BE49-F238E27FC236}">
                <a16:creationId xmlns:a16="http://schemas.microsoft.com/office/drawing/2014/main" id="{10481008-BB58-EA43-BF81-BC19352F65F9}"/>
              </a:ext>
            </a:extLst>
          </p:cNvPr>
          <p:cNvSpPr>
            <a:spLocks noGrp="1"/>
          </p:cNvSpPr>
          <p:nvPr>
            <p:ph type="pic" sz="quarter" idx="10"/>
          </p:nvPr>
        </p:nvSpPr>
        <p:spPr>
          <a:xfrm>
            <a:off x="477520" y="1725740"/>
            <a:ext cx="2500947" cy="360743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0649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3871505" y="3080647"/>
            <a:ext cx="5966827" cy="919421"/>
          </a:xfrm>
        </p:spPr>
        <p:txBody>
          <a:bodyPr anchor="b">
            <a:noAutofit/>
          </a:bodyPr>
          <a:lstStyle>
            <a:lvl1pPr algn="r">
              <a:defRPr sz="6000" b="1" spc="300">
                <a:solidFill>
                  <a:srgbClr val="F1427F"/>
                </a:solidFill>
              </a:defRPr>
            </a:lvl1pPr>
          </a:lstStyle>
          <a:p>
            <a:r>
              <a:rPr lang="en-US" dirty="0"/>
              <a:t>THANK YOU!</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3866969" y="3881356"/>
            <a:ext cx="5971363" cy="698195"/>
          </a:xfrm>
        </p:spPr>
        <p:txBody>
          <a:bodyPr>
            <a:noAutofit/>
          </a:bodyPr>
          <a:lstStyle>
            <a:lvl1pPr marL="0" indent="0" algn="r">
              <a:buNone/>
              <a:defRPr sz="5400" b="0" spc="3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QUESTIONS?</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2405811" y="5147137"/>
            <a:ext cx="7432521" cy="441731"/>
          </a:xfrm>
        </p:spPr>
        <p:txBody>
          <a:bodyPr>
            <a:normAutofit/>
          </a:bodyPr>
          <a:lstStyle>
            <a:lvl1pPr marL="0" indent="0" algn="r">
              <a:buNone/>
              <a:defRPr sz="1800" b="0" i="1">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Please complete the online session evaluation.</a:t>
            </a:r>
          </a:p>
        </p:txBody>
      </p:sp>
    </p:spTree>
    <p:extLst>
      <p:ext uri="{BB962C8B-B14F-4D97-AF65-F5344CB8AC3E}">
        <p14:creationId xmlns:p14="http://schemas.microsoft.com/office/powerpoint/2010/main" val="3438878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7642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4263661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383268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00392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4284087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555741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CLICK TO EDIT MASTER TITLE STYLE</a:t>
            </a:r>
          </a:p>
        </p:txBody>
      </p:sp>
      <p:sp>
        <p:nvSpPr>
          <p:cNvPr id="4" name="Content Placeholder 3"/>
          <p:cNvSpPr>
            <a:spLocks noGrp="1"/>
          </p:cNvSpPr>
          <p:nvPr>
            <p:ph sz="quarter" idx="11"/>
          </p:nvPr>
        </p:nvSpPr>
        <p:spPr>
          <a:xfrm>
            <a:off x="334684" y="1370599"/>
            <a:ext cx="5634316" cy="4860868"/>
          </a:xfrm>
        </p:spPr>
        <p:txBody>
          <a:bodyPr/>
          <a:lstStyle>
            <a:lvl1pPr>
              <a:defRPr b="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3">
            <a:extLst>
              <a:ext uri="{FF2B5EF4-FFF2-40B4-BE49-F238E27FC236}">
                <a16:creationId xmlns:a16="http://schemas.microsoft.com/office/drawing/2014/main" id="{C876453D-6B77-4AD1-9C8B-353DAF8CD4F7}"/>
              </a:ext>
            </a:extLst>
          </p:cNvPr>
          <p:cNvSpPr>
            <a:spLocks noGrp="1"/>
          </p:cNvSpPr>
          <p:nvPr>
            <p:ph sz="quarter" idx="12"/>
          </p:nvPr>
        </p:nvSpPr>
        <p:spPr>
          <a:xfrm>
            <a:off x="6306577" y="1370599"/>
            <a:ext cx="5634316" cy="4860868"/>
          </a:xfrm>
        </p:spPr>
        <p:txBody>
          <a:bodyPr/>
          <a:lstStyle>
            <a:lvl1pPr>
              <a:defRPr b="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29402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Light -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19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171061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2907773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11630268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419724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580766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49275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17.xml"/><Relationship Id="rId7"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3744886827"/>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1" r:id="rId3"/>
    <p:sldLayoutId id="2147483676" r:id="rId4"/>
    <p:sldLayoutId id="2147483677" r:id="rId5"/>
    <p:sldLayoutId id="2147483659" r:id="rId6"/>
    <p:sldLayoutId id="2147483650" r:id="rId7"/>
    <p:sldLayoutId id="2147483652" r:id="rId8"/>
    <p:sldLayoutId id="2147483653" r:id="rId9"/>
    <p:sldLayoutId id="2147483654" r:id="rId10"/>
    <p:sldLayoutId id="2147483657" r:id="rId11"/>
    <p:sldLayoutId id="2147483655" r:id="rId12"/>
    <p:sldLayoutId id="2147483692" r:id="rId13"/>
    <p:sldLayoutId id="2147483693" r:id="rId14"/>
  </p:sldLayoutIdLst>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271772068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txStyles>
    <p:title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video" Target="https://www.youtube.com/embed/BhvD9LCz-QY?feature=oembed" TargetMode="Externa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9" Type="http://schemas.openxmlformats.org/officeDocument/2006/relationships/image" Target="../media/image53.png"/><Relationship Id="rId21" Type="http://schemas.openxmlformats.org/officeDocument/2006/relationships/image" Target="../media/image36.gif"/><Relationship Id="rId34" Type="http://schemas.openxmlformats.org/officeDocument/2006/relationships/image" Target="../media/image48.png"/><Relationship Id="rId42" Type="http://schemas.openxmlformats.org/officeDocument/2006/relationships/image" Target="../media/image55.png"/><Relationship Id="rId7" Type="http://schemas.openxmlformats.org/officeDocument/2006/relationships/image" Target="../media/image22.tiff"/><Relationship Id="rId2" Type="http://schemas.openxmlformats.org/officeDocument/2006/relationships/notesSlide" Target="../notesSlides/notesSlide4.xml"/><Relationship Id="rId16" Type="http://schemas.openxmlformats.org/officeDocument/2006/relationships/image" Target="../media/image31.png"/><Relationship Id="rId20" Type="http://schemas.openxmlformats.org/officeDocument/2006/relationships/image" Target="../media/image35.gif"/><Relationship Id="rId29" Type="http://schemas.openxmlformats.org/officeDocument/2006/relationships/image" Target="../media/image44.png"/><Relationship Id="rId41" Type="http://schemas.openxmlformats.org/officeDocument/2006/relationships/image" Target="../media/image54.png"/><Relationship Id="rId1" Type="http://schemas.openxmlformats.org/officeDocument/2006/relationships/slideLayout" Target="../slideLayouts/slideLayout8.xml"/><Relationship Id="rId6" Type="http://schemas.openxmlformats.org/officeDocument/2006/relationships/image" Target="../media/image21.jpeg"/><Relationship Id="rId11" Type="http://schemas.openxmlformats.org/officeDocument/2006/relationships/image" Target="../media/image26.png"/><Relationship Id="rId24" Type="http://schemas.openxmlformats.org/officeDocument/2006/relationships/image" Target="../media/image39.png"/><Relationship Id="rId32" Type="http://schemas.openxmlformats.org/officeDocument/2006/relationships/image" Target="../media/image47.png"/><Relationship Id="rId37" Type="http://schemas.openxmlformats.org/officeDocument/2006/relationships/image" Target="../media/image51.png"/><Relationship Id="rId40" Type="http://schemas.microsoft.com/office/2007/relationships/hdphoto" Target="../media/hdphoto2.wdp"/><Relationship Id="rId5" Type="http://schemas.openxmlformats.org/officeDocument/2006/relationships/image" Target="../media/image20.jpe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36" Type="http://schemas.openxmlformats.org/officeDocument/2006/relationships/image" Target="../media/image50.png"/><Relationship Id="rId10" Type="http://schemas.openxmlformats.org/officeDocument/2006/relationships/image" Target="../media/image25.png"/><Relationship Id="rId19" Type="http://schemas.openxmlformats.org/officeDocument/2006/relationships/image" Target="../media/image34.gif"/><Relationship Id="rId31" Type="http://schemas.openxmlformats.org/officeDocument/2006/relationships/image" Target="../media/image46.png"/><Relationship Id="rId4" Type="http://schemas.openxmlformats.org/officeDocument/2006/relationships/image" Target="../media/image19.gif"/><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tiff"/><Relationship Id="rId27" Type="http://schemas.openxmlformats.org/officeDocument/2006/relationships/image" Target="../media/image42.png"/><Relationship Id="rId30" Type="http://schemas.openxmlformats.org/officeDocument/2006/relationships/image" Target="../media/image45.png"/><Relationship Id="rId35" Type="http://schemas.openxmlformats.org/officeDocument/2006/relationships/image" Target="../media/image49.tiff"/><Relationship Id="rId43" Type="http://schemas.openxmlformats.org/officeDocument/2006/relationships/image" Target="../media/image56.png"/><Relationship Id="rId8" Type="http://schemas.openxmlformats.org/officeDocument/2006/relationships/image" Target="../media/image23.png"/><Relationship Id="rId3" Type="http://schemas.openxmlformats.org/officeDocument/2006/relationships/image" Target="../media/image18.jpe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png"/><Relationship Id="rId33" Type="http://schemas.microsoft.com/office/2007/relationships/hdphoto" Target="../media/hdphoto1.wdp"/><Relationship Id="rId38" Type="http://schemas.openxmlformats.org/officeDocument/2006/relationships/image" Target="../media/image52.png"/></Relationships>
</file>

<file path=ppt/slides/_rels/slide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hyperlink" Target="https://www.linkedin.com/search/results/content/?keywords=oracle%20phoenix%20suns&amp;origin=SWITCH_SEARCH_VERTICAL" TargetMode="External"/><Relationship Id="rId7" Type="http://schemas.openxmlformats.org/officeDocument/2006/relationships/hyperlink" Target="https://www.forbes.com/sites/oracle/2020/06/11/giants-warriors-suns-capitals-how-sports-teams-have-connected-with-fans-amid-covid-19/#55dd25977aca"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60.png"/><Relationship Id="rId11" Type="http://schemas.openxmlformats.org/officeDocument/2006/relationships/image" Target="../media/image63.png"/><Relationship Id="rId5" Type="http://schemas.openxmlformats.org/officeDocument/2006/relationships/hyperlink" Target="https://www.oracle.com/news/connect/sports-are-on-hold-but-fans-stay-engaged.html" TargetMode="External"/><Relationship Id="rId10" Type="http://schemas.openxmlformats.org/officeDocument/2006/relationships/image" Target="../media/image62.png"/><Relationship Id="rId4" Type="http://schemas.openxmlformats.org/officeDocument/2006/relationships/image" Target="../media/image59.png"/><Relationship Id="rId9" Type="http://schemas.openxmlformats.org/officeDocument/2006/relationships/hyperlink" Target="https://blogs.oracle.com/cx/3-cx-marketing-lessons-from-the-legends-of-the-chicago-bulls"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66.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71.png"/><Relationship Id="rId4" Type="http://schemas.openxmlformats.org/officeDocument/2006/relationships/image" Target="../media/image70.gif"/></Relationships>
</file>

<file path=ppt/slides/_rels/slide1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74.png"/><Relationship Id="rId4" Type="http://schemas.openxmlformats.org/officeDocument/2006/relationships/image" Target="../media/image73.png"/></Relationships>
</file>

<file path=ppt/slides/_rels/slide1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jp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1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tiff"/></Relationships>
</file>

<file path=ppt/slides/_rels/slide2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g"/><Relationship Id="rId1" Type="http://schemas.openxmlformats.org/officeDocument/2006/relationships/slideLayout" Target="../slideLayouts/slideLayout8.xml"/><Relationship Id="rId4" Type="http://schemas.openxmlformats.org/officeDocument/2006/relationships/image" Target="../media/image96.jpg"/></Relationships>
</file>

<file path=ppt/slides/_rels/slide2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gi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3.xml"/><Relationship Id="rId5" Type="http://schemas.openxmlformats.org/officeDocument/2006/relationships/image" Target="../media/image104.png"/><Relationship Id="rId4" Type="http://schemas.openxmlformats.org/officeDocument/2006/relationships/image" Target="../media/image103.png"/></Relationships>
</file>

<file path=ppt/slides/_rels/slide2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3.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2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3.xml"/><Relationship Id="rId5" Type="http://schemas.openxmlformats.org/officeDocument/2006/relationships/image" Target="../media/image113.png"/><Relationship Id="rId4" Type="http://schemas.openxmlformats.org/officeDocument/2006/relationships/image" Target="../media/image112.png"/></Relationships>
</file>

<file path=ppt/slides/_rels/slide2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16.png"/><Relationship Id="rId4" Type="http://schemas.openxmlformats.org/officeDocument/2006/relationships/image" Target="../media/image115.png"/></Relationships>
</file>

<file path=ppt/slides/_rels/slide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3.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3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3.xml"/><Relationship Id="rId4" Type="http://schemas.openxmlformats.org/officeDocument/2006/relationships/image" Target="../media/image126.png"/></Relationships>
</file>

<file path=ppt/slides/_rels/slide33.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https://www.paciolan.com/events/detail/eloqua-advanced-training-forms"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29.png"/><Relationship Id="rId4" Type="http://schemas.openxmlformats.org/officeDocument/2006/relationships/image" Target="../media/image128.png"/></Relationships>
</file>

<file path=ppt/slides/_rels/slide3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5.png"/><Relationship Id="rId4" Type="http://schemas.openxmlformats.org/officeDocument/2006/relationships/notesSlide" Target="../notesSlides/notesSlide2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6.png"/><Relationship Id="rId4" Type="http://schemas.openxmlformats.org/officeDocument/2006/relationships/notesSlide" Target="../notesSlides/notesSlide21.xml"/></Relationships>
</file>

<file path=ppt/slides/_rels/slide4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4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8339-BA5E-4342-A2A8-44586234AB71}"/>
              </a:ext>
            </a:extLst>
          </p:cNvPr>
          <p:cNvSpPr>
            <a:spLocks noGrp="1"/>
          </p:cNvSpPr>
          <p:nvPr>
            <p:ph type="ctrTitle"/>
          </p:nvPr>
        </p:nvSpPr>
        <p:spPr>
          <a:xfrm>
            <a:off x="556166" y="1646176"/>
            <a:ext cx="9111941" cy="2387600"/>
          </a:xfrm>
        </p:spPr>
        <p:txBody>
          <a:bodyPr/>
          <a:lstStyle/>
          <a:p>
            <a:r>
              <a:rPr lang="en-US" dirty="0"/>
              <a:t>Oracle Eloqua Showcase</a:t>
            </a:r>
          </a:p>
        </p:txBody>
      </p:sp>
      <p:sp>
        <p:nvSpPr>
          <p:cNvPr id="3" name="Subtitle 2">
            <a:extLst>
              <a:ext uri="{FF2B5EF4-FFF2-40B4-BE49-F238E27FC236}">
                <a16:creationId xmlns:a16="http://schemas.microsoft.com/office/drawing/2014/main" id="{DE4AC0ED-6621-2B40-BC13-20B69C2D2ACE}"/>
              </a:ext>
            </a:extLst>
          </p:cNvPr>
          <p:cNvSpPr>
            <a:spLocks noGrp="1"/>
          </p:cNvSpPr>
          <p:nvPr>
            <p:ph type="subTitle" idx="1"/>
          </p:nvPr>
        </p:nvSpPr>
        <p:spPr>
          <a:xfrm>
            <a:off x="556166" y="4125851"/>
            <a:ext cx="9111941" cy="1655762"/>
          </a:xfrm>
        </p:spPr>
        <p:txBody>
          <a:bodyPr/>
          <a:lstStyle/>
          <a:p>
            <a:r>
              <a:rPr lang="en-US" dirty="0"/>
              <a:t>Paciolan Marketing Automation</a:t>
            </a:r>
          </a:p>
          <a:p>
            <a:r>
              <a:rPr lang="en-US" dirty="0"/>
              <a:t>today and in the future</a:t>
            </a:r>
          </a:p>
        </p:txBody>
      </p:sp>
    </p:spTree>
    <p:extLst>
      <p:ext uri="{BB962C8B-B14F-4D97-AF65-F5344CB8AC3E}">
        <p14:creationId xmlns:p14="http://schemas.microsoft.com/office/powerpoint/2010/main" val="3859632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017495B-96D9-594F-BE44-91EF287DDF02}"/>
              </a:ext>
            </a:extLst>
          </p:cNvPr>
          <p:cNvSpPr>
            <a:spLocks noGrp="1"/>
          </p:cNvSpPr>
          <p:nvPr>
            <p:ph type="body" idx="10"/>
          </p:nvPr>
        </p:nvSpPr>
        <p:spPr>
          <a:xfrm>
            <a:off x="477860" y="2201580"/>
            <a:ext cx="10630006" cy="2742089"/>
          </a:xfrm>
        </p:spPr>
        <p:txBody>
          <a:bodyPr>
            <a:normAutofit/>
          </a:bodyPr>
          <a:lstStyle/>
          <a:p>
            <a:r>
              <a:rPr lang="en-US" sz="3200" dirty="0"/>
              <a:t>Mark Campbell , Oracle</a:t>
            </a:r>
          </a:p>
          <a:p>
            <a:r>
              <a:rPr lang="en-US" sz="3200" dirty="0"/>
              <a:t>Michaela Patt, Paciolan</a:t>
            </a:r>
          </a:p>
          <a:p>
            <a:r>
              <a:rPr lang="en-US" sz="3200" dirty="0"/>
              <a:t>Kyle Murphy, Paciolan</a:t>
            </a:r>
          </a:p>
        </p:txBody>
      </p:sp>
      <p:sp>
        <p:nvSpPr>
          <p:cNvPr id="8" name="Text Placeholder 7">
            <a:extLst>
              <a:ext uri="{FF2B5EF4-FFF2-40B4-BE49-F238E27FC236}">
                <a16:creationId xmlns:a16="http://schemas.microsoft.com/office/drawing/2014/main" id="{0C6B5F44-9E92-DE47-83B7-582B8308F27D}"/>
              </a:ext>
            </a:extLst>
          </p:cNvPr>
          <p:cNvSpPr>
            <a:spLocks noGrp="1"/>
          </p:cNvSpPr>
          <p:nvPr>
            <p:ph type="body" sz="quarter" idx="11"/>
          </p:nvPr>
        </p:nvSpPr>
        <p:spPr>
          <a:xfrm>
            <a:off x="484440" y="1773313"/>
            <a:ext cx="10617417" cy="403801"/>
          </a:xfrm>
        </p:spPr>
        <p:txBody>
          <a:bodyPr>
            <a:normAutofit/>
          </a:bodyPr>
          <a:lstStyle/>
          <a:p>
            <a:r>
              <a:rPr lang="en-US" sz="1800" dirty="0"/>
              <a:t>PRESENTERS</a:t>
            </a:r>
          </a:p>
        </p:txBody>
      </p:sp>
    </p:spTree>
    <p:extLst>
      <p:ext uri="{BB962C8B-B14F-4D97-AF65-F5344CB8AC3E}">
        <p14:creationId xmlns:p14="http://schemas.microsoft.com/office/powerpoint/2010/main" val="245477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lstStyle/>
          <a:p>
            <a:r>
              <a:rPr lang="en-US" dirty="0"/>
              <a:t>Mark Campbell </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Vice President of Sales</a:t>
            </a:r>
            <a:br>
              <a:rPr lang="en-US" dirty="0"/>
            </a:br>
            <a:r>
              <a:rPr lang="en-US" dirty="0"/>
              <a:t>Oracle Marketing Cloud</a:t>
            </a:r>
          </a:p>
        </p:txBody>
      </p:sp>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94" r="1794"/>
          <a:stretch>
            <a:fillRect/>
          </a:stretch>
        </p:blipFill>
        <p:spPr/>
      </p:pic>
    </p:spTree>
    <p:extLst>
      <p:ext uri="{BB962C8B-B14F-4D97-AF65-F5344CB8AC3E}">
        <p14:creationId xmlns:p14="http://schemas.microsoft.com/office/powerpoint/2010/main" val="4115060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nline Media 10" title="Red Bull Racing and Oracle CX: Bringing fans into the action">
            <a:hlinkClick r:id="" action="ppaction://media"/>
            <a:extLst>
              <a:ext uri="{FF2B5EF4-FFF2-40B4-BE49-F238E27FC236}">
                <a16:creationId xmlns:a16="http://schemas.microsoft.com/office/drawing/2014/main" id="{13AC8816-715C-4830-8355-48CA2E6F8C72}"/>
              </a:ext>
            </a:extLst>
          </p:cNvPr>
          <p:cNvPicPr>
            <a:picLocks noRot="1" noChangeAspect="1"/>
          </p:cNvPicPr>
          <p:nvPr>
            <a:videoFile r:link="rId1"/>
          </p:nvPr>
        </p:nvPicPr>
        <p:blipFill>
          <a:blip r:embed="rId4"/>
          <a:stretch>
            <a:fillRect/>
          </a:stretch>
        </p:blipFill>
        <p:spPr>
          <a:xfrm>
            <a:off x="1585650" y="1539599"/>
            <a:ext cx="8925511" cy="50429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6052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326C076-DE2E-4D29-9B4D-C9738B6D41AC}"/>
              </a:ext>
            </a:extLst>
          </p:cNvPr>
          <p:cNvSpPr>
            <a:spLocks noGrp="1"/>
          </p:cNvSpPr>
          <p:nvPr>
            <p:ph type="ftr" sz="quarter" idx="4294967295"/>
          </p:nvPr>
        </p:nvSpPr>
        <p:spPr>
          <a:xfrm rot="5400000">
            <a:off x="10269029" y="3246438"/>
            <a:ext cx="3474720" cy="365125"/>
          </a:xfrm>
          <a:prstGeom prst="rect">
            <a:avLst/>
          </a:prstGeom>
        </p:spPr>
        <p:txBody>
          <a:bodyPr vert="horz" lIns="91440" tIns="45720" rIns="91440" bIns="45720" rtlCol="0" anchor="ctr">
            <a:normAutofit/>
          </a:bodyPr>
          <a:lstStyle/>
          <a:p>
            <a:pPr algn="ctr">
              <a:spcAft>
                <a:spcPts val="600"/>
              </a:spcAft>
            </a:pPr>
            <a:r>
              <a:rPr lang="en-US" sz="900" kern="1200">
                <a:solidFill>
                  <a:srgbClr val="FFFFFF">
                    <a:alpha val="70000"/>
                  </a:srgbClr>
                </a:solidFill>
                <a:latin typeface="+mn-lt"/>
                <a:ea typeface="+mn-ea"/>
                <a:cs typeface="+mn-cs"/>
              </a:rPr>
              <a:t>Copyright © 2019 Oracle and/or its affiliates.</a:t>
            </a:r>
          </a:p>
        </p:txBody>
      </p:sp>
      <p:pic>
        <p:nvPicPr>
          <p:cNvPr id="3" name="Picture 4" descr="College Football Playoff fans face gamble with travel plans | Las Vegas  Review-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74" y="-121360"/>
            <a:ext cx="6096000" cy="41910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ollege Football Fans Go Social for Sports News | WI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2966" y="-121360"/>
            <a:ext cx="6130860" cy="49046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ollege football&amp;#39;s fight to keep its next generation of fans - CBSSports.c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1226" y="3537098"/>
            <a:ext cx="60960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s the new Den Sports Pass in our best interest or a rip-off? - Daily Bru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89" y="3537098"/>
            <a:ext cx="6072139" cy="39192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967C41A-E474-4210-9401-8B4B8FB3B86D}"/>
              </a:ext>
            </a:extLst>
          </p:cNvPr>
          <p:cNvSpPr>
            <a:spLocks noGrp="1"/>
          </p:cNvSpPr>
          <p:nvPr>
            <p:ph type="title"/>
          </p:nvPr>
        </p:nvSpPr>
        <p:spPr>
          <a:xfrm>
            <a:off x="865539" y="1076565"/>
            <a:ext cx="10644733" cy="5009670"/>
          </a:xfrm>
          <a:effectLst>
            <a:outerShdw blurRad="50800" dist="38100" dir="2700000" algn="tl" rotWithShape="0">
              <a:prstClr val="black">
                <a:alpha val="71000"/>
              </a:prstClr>
            </a:outerShdw>
          </a:effectLst>
        </p:spPr>
        <p:txBody>
          <a:bodyPr vert="horz" lIns="91440" tIns="45720" rIns="91440" bIns="45720" rtlCol="0" anchor="t">
            <a:noAutofit/>
          </a:bodyPr>
          <a:lstStyle/>
          <a:p>
            <a:pPr algn="ctr"/>
            <a:r>
              <a:rPr lang="en-US" sz="7200" dirty="0">
                <a:solidFill>
                  <a:schemeClr val="bg1"/>
                </a:solidFill>
              </a:rPr>
              <a:t>EVERY FAN BASE IS DIFFERENT</a:t>
            </a:r>
            <a:br>
              <a:rPr lang="en-US" sz="7200" b="1" kern="1200" dirty="0">
                <a:solidFill>
                  <a:schemeClr val="bg1"/>
                </a:solidFill>
              </a:rPr>
            </a:br>
            <a:br>
              <a:rPr lang="en-US" sz="7200" b="1" kern="1200" dirty="0">
                <a:solidFill>
                  <a:schemeClr val="bg1"/>
                </a:solidFill>
              </a:rPr>
            </a:br>
            <a:r>
              <a:rPr lang="en-US" sz="7200" b="1" kern="1200" dirty="0">
                <a:solidFill>
                  <a:schemeClr val="bg1"/>
                </a:solidFill>
              </a:rPr>
              <a:t>BUT THEY SHARE THE SAME ENTHUSIASM</a:t>
            </a:r>
          </a:p>
        </p:txBody>
      </p:sp>
    </p:spTree>
    <p:extLst>
      <p:ext uri="{BB962C8B-B14F-4D97-AF65-F5344CB8AC3E}">
        <p14:creationId xmlns:p14="http://schemas.microsoft.com/office/powerpoint/2010/main" val="3094208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4B1BB055-3F40-4187-A63E-D3218637C6D2}"/>
              </a:ext>
            </a:extLst>
          </p:cNvPr>
          <p:cNvSpPr>
            <a:spLocks noGrp="1"/>
          </p:cNvSpPr>
          <p:nvPr>
            <p:ph type="title" idx="4294967295"/>
          </p:nvPr>
        </p:nvSpPr>
        <p:spPr>
          <a:xfrm>
            <a:off x="1920875" y="76782"/>
            <a:ext cx="10271125" cy="1312281"/>
          </a:xfrm>
        </p:spPr>
        <p:txBody>
          <a:bodyPr>
            <a:normAutofit fontScale="90000"/>
          </a:bodyPr>
          <a:lstStyle/>
          <a:p>
            <a:r>
              <a:rPr lang="en-US" sz="3600" dirty="0">
                <a:solidFill>
                  <a:schemeClr val="tx1"/>
                </a:solidFill>
              </a:rPr>
              <a:t>THE FAN(ATIC) </a:t>
            </a:r>
            <a:br>
              <a:rPr lang="en-US" dirty="0">
                <a:solidFill>
                  <a:schemeClr val="tx1"/>
                </a:solidFill>
              </a:rPr>
            </a:br>
            <a:r>
              <a:rPr lang="en-US" b="0" dirty="0">
                <a:solidFill>
                  <a:schemeClr val="tx1"/>
                </a:solidFill>
              </a:rPr>
              <a:t>Few Industries have advocates tattoo logos on their bodies</a:t>
            </a:r>
            <a:endParaRPr lang="en-US" dirty="0"/>
          </a:p>
        </p:txBody>
      </p:sp>
      <p:sp>
        <p:nvSpPr>
          <p:cNvPr id="7" name="Content Placeholder 3">
            <a:extLst>
              <a:ext uri="{FF2B5EF4-FFF2-40B4-BE49-F238E27FC236}">
                <a16:creationId xmlns:a16="http://schemas.microsoft.com/office/drawing/2014/main" id="{D87B2408-B84D-40BF-977A-E7C0649872F9}"/>
              </a:ext>
            </a:extLst>
          </p:cNvPr>
          <p:cNvSpPr txBox="1">
            <a:spLocks/>
          </p:cNvSpPr>
          <p:nvPr/>
        </p:nvSpPr>
        <p:spPr>
          <a:xfrm>
            <a:off x="1569793" y="1744347"/>
            <a:ext cx="5544840" cy="4413244"/>
          </a:xfrm>
          <a:prstGeom prst="rect">
            <a:avLst/>
          </a:prstGeom>
        </p:spPr>
        <p:txBody>
          <a:bodyPr/>
          <a:lstStyle>
            <a:lvl1pPr marL="193675" indent="-193675" algn="l" defTabSz="914400" rtl="0" eaLnBrk="1" latinLnBrk="0" hangingPunct="1">
              <a:lnSpc>
                <a:spcPct val="90000"/>
              </a:lnSpc>
              <a:spcBef>
                <a:spcPts val="1200"/>
              </a:spcBef>
              <a:buClr>
                <a:schemeClr val="tx1"/>
              </a:buClr>
              <a:buFont typeface="Arial" panose="020B0604020202020204" pitchFamily="34" charset="0"/>
              <a:buChar char="•"/>
              <a:tabLst/>
              <a:defRPr sz="2400" b="0" i="0" kern="1200">
                <a:solidFill>
                  <a:srgbClr val="4E5052"/>
                </a:solidFill>
                <a:latin typeface="+mn-lt"/>
                <a:ea typeface="+mn-ea"/>
                <a:cs typeface="+mn-cs"/>
              </a:defRPr>
            </a:lvl1pPr>
            <a:lvl2pPr marL="411480" indent="-182880" algn="l" defTabSz="914400" rtl="0" eaLnBrk="1" latinLnBrk="0" hangingPunct="1">
              <a:lnSpc>
                <a:spcPct val="90000"/>
              </a:lnSpc>
              <a:spcBef>
                <a:spcPts val="1200"/>
              </a:spcBef>
              <a:buClr>
                <a:schemeClr val="tx1"/>
              </a:buClr>
              <a:buFont typeface="System Font Regular"/>
              <a:buChar char="–"/>
              <a:tabLst/>
              <a:defRPr sz="2000" b="0" i="0" kern="1200">
                <a:solidFill>
                  <a:srgbClr val="4E5052"/>
                </a:solidFill>
                <a:latin typeface="+mn-lt"/>
                <a:ea typeface="+mn-ea"/>
                <a:cs typeface="+mn-cs"/>
              </a:defRPr>
            </a:lvl2pPr>
            <a:lvl3pPr marL="594360" indent="-182880" algn="l" defTabSz="914400" rtl="0" eaLnBrk="1" latinLnBrk="0" hangingPunct="1">
              <a:lnSpc>
                <a:spcPct val="90000"/>
              </a:lnSpc>
              <a:spcBef>
                <a:spcPts val="1200"/>
              </a:spcBef>
              <a:buClr>
                <a:srgbClr val="4E5052"/>
              </a:buClr>
              <a:buSzPct val="110000"/>
              <a:buFont typeface="Arial" panose="020B0604020202020204" pitchFamily="34" charset="0"/>
              <a:buChar char="•"/>
              <a:defRPr lang="en-US" sz="2000" b="0" i="0" kern="1200" dirty="0" smtClean="0">
                <a:solidFill>
                  <a:srgbClr val="4E5052"/>
                </a:solidFill>
                <a:latin typeface="+mn-lt"/>
                <a:ea typeface="+mn-ea"/>
                <a:cs typeface="+mn-cs"/>
              </a:defRPr>
            </a:lvl3pPr>
            <a:lvl4pPr marL="808038" indent="-185738" algn="l" defTabSz="914400" rtl="0" eaLnBrk="1" latinLnBrk="0" hangingPunct="1">
              <a:lnSpc>
                <a:spcPct val="90000"/>
              </a:lnSpc>
              <a:spcBef>
                <a:spcPts val="1200"/>
              </a:spcBef>
              <a:buClr>
                <a:srgbClr val="4E5052"/>
              </a:buClr>
              <a:buFont typeface="Arial" panose="020B0604020202020204" pitchFamily="34" charset="0"/>
              <a:buChar char="–"/>
              <a:tabLst/>
              <a:defRPr lang="en-US" sz="1800" b="0" i="0" kern="1200" dirty="0" smtClean="0">
                <a:solidFill>
                  <a:srgbClr val="4E5052"/>
                </a:solidFill>
                <a:latin typeface="+mn-lt"/>
                <a:ea typeface="+mn-ea"/>
                <a:cs typeface="+mn-cs"/>
              </a:defRPr>
            </a:lvl4pPr>
            <a:lvl5pPr marL="982663" indent="-161925" algn="l" defTabSz="914400" rtl="0" eaLnBrk="1" latinLnBrk="0" hangingPunct="1">
              <a:lnSpc>
                <a:spcPct val="90000"/>
              </a:lnSpc>
              <a:spcBef>
                <a:spcPts val="1200"/>
              </a:spcBef>
              <a:buClr>
                <a:srgbClr val="4E5052"/>
              </a:buClr>
              <a:buFont typeface="Arial" panose="020B0604020202020204" pitchFamily="34" charset="0"/>
              <a:buChar char="•"/>
              <a:tabLst/>
              <a:defRPr lang="en-US" sz="1600" b="0" i="0" kern="1200" dirty="0" smtClean="0">
                <a:solidFill>
                  <a:srgbClr val="4E5052"/>
                </a:solidFill>
                <a:latin typeface="+mn-lt"/>
                <a:ea typeface="+mn-ea"/>
                <a:cs typeface="+mn-cs"/>
              </a:defRPr>
            </a:lvl5pPr>
            <a:lvl6pPr marL="846138" indent="-174625"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tabLst/>
              <a:defRPr sz="1600" kern="1200">
                <a:solidFill>
                  <a:schemeClr val="tx1"/>
                </a:solidFill>
                <a:latin typeface="+mn-lt"/>
                <a:ea typeface="+mn-ea"/>
                <a:cs typeface="+mn-cs"/>
              </a:defRPr>
            </a:lvl6pPr>
            <a:lvl7pPr marL="1069975" indent="-187325"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tabLst/>
              <a:defRPr sz="16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9pPr>
          </a:lstStyle>
          <a:p>
            <a:pPr marL="68580" indent="-342900">
              <a:spcBef>
                <a:spcPts val="600"/>
              </a:spcBef>
              <a:spcAft>
                <a:spcPts val="600"/>
              </a:spcAft>
            </a:pPr>
            <a:r>
              <a:rPr lang="en-US" dirty="0">
                <a:solidFill>
                  <a:schemeClr val="tx1"/>
                </a:solidFill>
                <a:latin typeface="Arial" panose="020B0604020202020204" pitchFamily="34" charset="0"/>
                <a:cs typeface="Arial" panose="020B0604020202020204" pitchFamily="34" charset="0"/>
              </a:rPr>
              <a:t>They are emotionally invested </a:t>
            </a:r>
          </a:p>
          <a:p>
            <a:pPr marL="68580" indent="-342900">
              <a:spcBef>
                <a:spcPts val="600"/>
              </a:spcBef>
              <a:spcAft>
                <a:spcPts val="600"/>
              </a:spcAft>
            </a:pPr>
            <a:r>
              <a:rPr lang="en-US" dirty="0">
                <a:solidFill>
                  <a:schemeClr val="tx1"/>
                </a:solidFill>
                <a:latin typeface="Arial" panose="020B0604020202020204" pitchFamily="34" charset="0"/>
                <a:cs typeface="Arial" panose="020B0604020202020204" pitchFamily="34" charset="0"/>
              </a:rPr>
              <a:t>They hurt when they lose</a:t>
            </a:r>
          </a:p>
          <a:p>
            <a:pPr marL="68580" indent="-342900">
              <a:spcBef>
                <a:spcPts val="600"/>
              </a:spcBef>
              <a:spcAft>
                <a:spcPts val="600"/>
              </a:spcAft>
            </a:pPr>
            <a:r>
              <a:rPr lang="en-US" dirty="0">
                <a:solidFill>
                  <a:schemeClr val="tx1"/>
                </a:solidFill>
                <a:latin typeface="Arial" panose="020B0604020202020204" pitchFamily="34" charset="0"/>
                <a:cs typeface="Arial" panose="020B0604020202020204" pitchFamily="34" charset="0"/>
              </a:rPr>
              <a:t>They get frustrated and speak out</a:t>
            </a:r>
          </a:p>
          <a:p>
            <a:pPr marL="68580" indent="-342900">
              <a:spcBef>
                <a:spcPts val="600"/>
              </a:spcBef>
              <a:spcAft>
                <a:spcPts val="600"/>
              </a:spcAft>
            </a:pPr>
            <a:r>
              <a:rPr lang="en-US" dirty="0">
                <a:solidFill>
                  <a:schemeClr val="tx1"/>
                </a:solidFill>
                <a:latin typeface="Arial" panose="020B0604020202020204" pitchFamily="34" charset="0"/>
                <a:cs typeface="Arial" panose="020B0604020202020204" pitchFamily="34" charset="0"/>
              </a:rPr>
              <a:t>They want to be heard</a:t>
            </a:r>
          </a:p>
          <a:p>
            <a:pPr marL="0" indent="0">
              <a:spcBef>
                <a:spcPts val="600"/>
              </a:spcBef>
              <a:spcAft>
                <a:spcPts val="600"/>
              </a:spcAft>
              <a:buNone/>
            </a:pPr>
            <a:endParaRPr lang="en-US" sz="2600" dirty="0">
              <a:solidFill>
                <a:schemeClr val="tx1"/>
              </a:solidFill>
              <a:latin typeface="Arial" panose="020B0604020202020204" pitchFamily="34" charset="0"/>
              <a:cs typeface="Arial" panose="020B0604020202020204" pitchFamily="34" charset="0"/>
            </a:endParaRPr>
          </a:p>
          <a:p>
            <a:pPr marL="0" indent="0">
              <a:spcBef>
                <a:spcPts val="600"/>
              </a:spcBef>
              <a:spcAft>
                <a:spcPts val="600"/>
              </a:spcAft>
              <a:buNone/>
            </a:pPr>
            <a:r>
              <a:rPr lang="en-US" dirty="0">
                <a:solidFill>
                  <a:schemeClr val="tx1"/>
                </a:solidFill>
                <a:latin typeface="Arial" panose="020B0604020202020204" pitchFamily="34" charset="0"/>
                <a:cs typeface="Arial" panose="020B0604020202020204" pitchFamily="34" charset="0"/>
              </a:rPr>
              <a:t>You can help control those micro moments that impact their fan experience</a:t>
            </a:r>
          </a:p>
          <a:p>
            <a:pPr marL="0" indent="0">
              <a:buNone/>
            </a:pPr>
            <a:endParaRPr lang="en-US" dirty="0">
              <a:solidFill>
                <a:schemeClr val="bg1"/>
              </a:solidFill>
            </a:endParaRPr>
          </a:p>
          <a:p>
            <a:pPr marL="0" indent="0">
              <a:buNone/>
            </a:pPr>
            <a:endParaRPr lang="en-US" dirty="0"/>
          </a:p>
        </p:txBody>
      </p:sp>
      <p:grpSp>
        <p:nvGrpSpPr>
          <p:cNvPr id="3" name="Group 2">
            <a:extLst>
              <a:ext uri="{FF2B5EF4-FFF2-40B4-BE49-F238E27FC236}">
                <a16:creationId xmlns:a16="http://schemas.microsoft.com/office/drawing/2014/main" id="{28C01B6F-CBEE-451A-BDCE-D7AEAF7032C9}"/>
              </a:ext>
            </a:extLst>
          </p:cNvPr>
          <p:cNvGrpSpPr/>
          <p:nvPr/>
        </p:nvGrpSpPr>
        <p:grpSpPr>
          <a:xfrm>
            <a:off x="6736304" y="1118369"/>
            <a:ext cx="5293789" cy="5545189"/>
            <a:chOff x="6736304" y="1118369"/>
            <a:chExt cx="5293789" cy="5545189"/>
          </a:xfrm>
          <a:effectLst>
            <a:outerShdw blurRad="50800" dist="38100" dir="2700000" algn="tl" rotWithShape="0">
              <a:prstClr val="black">
                <a:alpha val="40000"/>
              </a:prstClr>
            </a:outerShdw>
          </a:effectLst>
        </p:grpSpPr>
        <p:pic>
          <p:nvPicPr>
            <p:cNvPr id="1030" name="Picture 6" descr="PHOTOS: SEC Football Fans &amp;amp; Team Tattoos | Florida tattoos, Tattoos,  Florida gat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8275" y="1118369"/>
              <a:ext cx="3531818" cy="275018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ollege Sports Tattoos • Tattoo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4925" y="3806057"/>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10 Tattoo ideas | tattoos for guys, sleeve tattoos, tatto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7940" y="1118369"/>
              <a:ext cx="2247900"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ollege Sports Tattoos • Tattood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6304" y="3806058"/>
              <a:ext cx="2857500" cy="28575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0735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800879" y="2353208"/>
            <a:ext cx="9751274" cy="3247865"/>
          </a:xfrm>
        </p:spPr>
        <p:txBody>
          <a:bodyPr>
            <a:normAutofit/>
          </a:bodyPr>
          <a:lstStyle/>
          <a:p>
            <a:pPr marL="0" indent="0">
              <a:lnSpc>
                <a:spcPct val="100000"/>
              </a:lnSpc>
              <a:spcBef>
                <a:spcPts val="600"/>
              </a:spcBef>
              <a:spcAft>
                <a:spcPts val="600"/>
              </a:spcAft>
              <a:buNone/>
            </a:pPr>
            <a:r>
              <a:rPr lang="en-US" sz="4000" dirty="0">
                <a:solidFill>
                  <a:schemeClr val="tx1"/>
                </a:solidFill>
              </a:rPr>
              <a:t>Help sports teams see fan data in new ways, discover insights, and unlock endless possibilities in Fan Engagement.</a:t>
            </a:r>
          </a:p>
          <a:p>
            <a:pPr>
              <a:lnSpc>
                <a:spcPct val="100000"/>
              </a:lnSpc>
              <a:spcAft>
                <a:spcPts val="600"/>
              </a:spcAft>
            </a:pPr>
            <a:endParaRPr lang="en-US" dirty="0">
              <a:solidFill>
                <a:schemeClr val="tx1"/>
              </a:solidFill>
            </a:endParaRPr>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9874389" cy="1325563"/>
          </a:xfrm>
        </p:spPr>
        <p:txBody>
          <a:bodyPr/>
          <a:lstStyle/>
          <a:p>
            <a:r>
              <a:rPr lang="en-US" dirty="0"/>
              <a:t>ORACLE’S MISSION</a:t>
            </a:r>
          </a:p>
        </p:txBody>
      </p:sp>
    </p:spTree>
    <p:extLst>
      <p:ext uri="{BB962C8B-B14F-4D97-AF65-F5344CB8AC3E}">
        <p14:creationId xmlns:p14="http://schemas.microsoft.com/office/powerpoint/2010/main" val="6554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1BB055-3F40-4187-A63E-D3218637C6D2}"/>
              </a:ext>
            </a:extLst>
          </p:cNvPr>
          <p:cNvSpPr>
            <a:spLocks noGrp="1"/>
          </p:cNvSpPr>
          <p:nvPr>
            <p:ph type="title"/>
          </p:nvPr>
        </p:nvSpPr>
        <p:spPr/>
        <p:txBody>
          <a:bodyPr/>
          <a:lstStyle/>
          <a:p>
            <a:r>
              <a:rPr lang="en-US" dirty="0"/>
              <a:t>CURRENT CUSTOMERS</a:t>
            </a:r>
          </a:p>
        </p:txBody>
      </p:sp>
      <p:grpSp>
        <p:nvGrpSpPr>
          <p:cNvPr id="7" name="Group 6">
            <a:extLst>
              <a:ext uri="{FF2B5EF4-FFF2-40B4-BE49-F238E27FC236}">
                <a16:creationId xmlns:a16="http://schemas.microsoft.com/office/drawing/2014/main" id="{C3A0E8E8-0CA2-40BE-8A5D-7BA66FA72E68}"/>
              </a:ext>
            </a:extLst>
          </p:cNvPr>
          <p:cNvGrpSpPr/>
          <p:nvPr/>
        </p:nvGrpSpPr>
        <p:grpSpPr>
          <a:xfrm>
            <a:off x="1913390" y="801684"/>
            <a:ext cx="9973809" cy="4402226"/>
            <a:chOff x="189600" y="1308622"/>
            <a:chExt cx="11790923" cy="5199182"/>
          </a:xfrm>
        </p:grpSpPr>
        <p:pic>
          <p:nvPicPr>
            <p:cNvPr id="8" name="Picture 10" descr="Los Angeles Lakers Inspired Decal 6&quot; x 9.7&quot; inches">
              <a:extLst>
                <a:ext uri="{FF2B5EF4-FFF2-40B4-BE49-F238E27FC236}">
                  <a16:creationId xmlns:a16="http://schemas.microsoft.com/office/drawing/2014/main" id="{48B0F44C-0AE6-40F4-9D34-DA468386C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603" y="5392471"/>
              <a:ext cx="1261693" cy="7802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Detroit Red Wings Alternate Logo - National Hockey League (NHL) - Chris  Creamer's Sports Logos Page - SportsLogos.Net">
              <a:extLst>
                <a:ext uri="{FF2B5EF4-FFF2-40B4-BE49-F238E27FC236}">
                  <a16:creationId xmlns:a16="http://schemas.microsoft.com/office/drawing/2014/main" id="{EBBD7122-BE91-48B0-B88B-351ADE2775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1338" y="1567795"/>
              <a:ext cx="1320124" cy="8426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innesota Wild Fathead Logo Giant Removable Decal">
              <a:extLst>
                <a:ext uri="{FF2B5EF4-FFF2-40B4-BE49-F238E27FC236}">
                  <a16:creationId xmlns:a16="http://schemas.microsoft.com/office/drawing/2014/main" id="{F29E82C2-0374-4BD9-B7DE-A9F335B8AC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4033" y="1308622"/>
              <a:ext cx="1360979" cy="13609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NHL logo rankings No. 5: Buffalo Sabres - The Hockey News on Sports  Illustrated">
              <a:extLst>
                <a:ext uri="{FF2B5EF4-FFF2-40B4-BE49-F238E27FC236}">
                  <a16:creationId xmlns:a16="http://schemas.microsoft.com/office/drawing/2014/main" id="{FBBE6BB6-8387-433E-A2D3-6F0FC27B817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434" r="14452"/>
            <a:stretch/>
          </p:blipFill>
          <p:spPr bwMode="auto">
            <a:xfrm>
              <a:off x="9303572" y="1411770"/>
              <a:ext cx="1183748" cy="11360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EF7A220-3AA7-4510-AFA3-C7C070C58315}"/>
                </a:ext>
              </a:extLst>
            </p:cNvPr>
            <p:cNvPicPr>
              <a:picLocks noChangeAspect="1"/>
            </p:cNvPicPr>
            <p:nvPr/>
          </p:nvPicPr>
          <p:blipFill>
            <a:blip r:embed="rId7"/>
            <a:stretch>
              <a:fillRect/>
            </a:stretch>
          </p:blipFill>
          <p:spPr>
            <a:xfrm>
              <a:off x="190577" y="1528903"/>
              <a:ext cx="949850" cy="949850"/>
            </a:xfrm>
            <a:prstGeom prst="rect">
              <a:avLst/>
            </a:prstGeom>
          </p:spPr>
        </p:pic>
        <p:pic>
          <p:nvPicPr>
            <p:cNvPr id="13" name="Picture 4" descr="Anaheim Ducks.svg">
              <a:extLst>
                <a:ext uri="{FF2B5EF4-FFF2-40B4-BE49-F238E27FC236}">
                  <a16:creationId xmlns:a16="http://schemas.microsoft.com/office/drawing/2014/main" id="{D610FF6E-C2E4-467E-A08C-6632682CC50A}"/>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022681" y="2779885"/>
              <a:ext cx="1393836" cy="78561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8" descr="https://ssl.gstatic.com/onebox/media/sports/logos/G92uFvMADMSGFV07IgpUIQ_96x96.png">
              <a:extLst>
                <a:ext uri="{FF2B5EF4-FFF2-40B4-BE49-F238E27FC236}">
                  <a16:creationId xmlns:a16="http://schemas.microsoft.com/office/drawing/2014/main" id="{7D81F61F-26F8-48EB-8BE2-78114C5A0F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17965" y="1495254"/>
              <a:ext cx="1001950" cy="10019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4" descr="https://ssl.gstatic.com/onebox/media/sports/logos/HhkdL7JKqdlVy_DtjLOjbw_96x96.png">
              <a:extLst>
                <a:ext uri="{FF2B5EF4-FFF2-40B4-BE49-F238E27FC236}">
                  <a16:creationId xmlns:a16="http://schemas.microsoft.com/office/drawing/2014/main" id="{30D7C204-FCB9-4968-BE4C-66AB6524FA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54322" y="2675580"/>
              <a:ext cx="1071189" cy="107118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Image result for las vegas golden knights logo no background">
              <a:extLst>
                <a:ext uri="{FF2B5EF4-FFF2-40B4-BE49-F238E27FC236}">
                  <a16:creationId xmlns:a16="http://schemas.microsoft.com/office/drawing/2014/main" id="{51040B7B-A27C-45C5-B1A6-E8542CAF085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2144" y="2703540"/>
              <a:ext cx="752225" cy="101741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Image result for dallas stars logo">
              <a:extLst>
                <a:ext uri="{FF2B5EF4-FFF2-40B4-BE49-F238E27FC236}">
                  <a16:creationId xmlns:a16="http://schemas.microsoft.com/office/drawing/2014/main" id="{DFB2EB4C-B1F9-4007-9664-9077236EE74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690208" y="2540942"/>
              <a:ext cx="1416010" cy="116273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Image result for tampa bay lightning logo">
              <a:extLst>
                <a:ext uri="{FF2B5EF4-FFF2-40B4-BE49-F238E27FC236}">
                  <a16:creationId xmlns:a16="http://schemas.microsoft.com/office/drawing/2014/main" id="{8DE76269-60A5-4873-88FC-E9A60FE1729F}"/>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41949" y="2789816"/>
              <a:ext cx="1055904" cy="9839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Image result for columbus bluejackets logo">
              <a:extLst>
                <a:ext uri="{FF2B5EF4-FFF2-40B4-BE49-F238E27FC236}">
                  <a16:creationId xmlns:a16="http://schemas.microsoft.com/office/drawing/2014/main" id="{E486D569-27A7-4444-9AFF-E37750250045}"/>
                </a:ext>
              </a:extLst>
            </p:cNvPr>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1340054" y="1511862"/>
              <a:ext cx="1136303" cy="98393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8" descr="Image result for washington capitals logo">
              <a:extLst>
                <a:ext uri="{FF2B5EF4-FFF2-40B4-BE49-F238E27FC236}">
                  <a16:creationId xmlns:a16="http://schemas.microsoft.com/office/drawing/2014/main" id="{C418B867-26F1-4F33-B0C0-4D3264F46C4B}"/>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770354" y="2744094"/>
              <a:ext cx="1402587" cy="90291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eattle Kraken: Check out the logo for NHL's newest franchise">
              <a:extLst>
                <a:ext uri="{FF2B5EF4-FFF2-40B4-BE49-F238E27FC236}">
                  <a16:creationId xmlns:a16="http://schemas.microsoft.com/office/drawing/2014/main" id="{C6968A7C-3E46-421B-876D-E0B224413FC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865500" y="1406087"/>
              <a:ext cx="964673" cy="12114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Edmonton Oilers transparent PNG - StickPNG">
              <a:extLst>
                <a:ext uri="{FF2B5EF4-FFF2-40B4-BE49-F238E27FC236}">
                  <a16:creationId xmlns:a16="http://schemas.microsoft.com/office/drawing/2014/main" id="{6FA5B9C3-1CD4-4455-95A9-24476C6247C3}"/>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043786" y="1574697"/>
              <a:ext cx="947884" cy="94788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4" descr="St. Louis Blues Official Logo transparent PNG - StickPNG">
              <a:extLst>
                <a:ext uri="{FF2B5EF4-FFF2-40B4-BE49-F238E27FC236}">
                  <a16:creationId xmlns:a16="http://schemas.microsoft.com/office/drawing/2014/main" id="{82DEA11F-3D74-40C5-B114-69861F7C8A30}"/>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741113" y="1609531"/>
              <a:ext cx="1164113" cy="93042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D:\GTM\Entertainment\Sports Entertainment\PowerPoints\Logos\Oklahoma City Thunder.gif">
              <a:extLst>
                <a:ext uri="{FF2B5EF4-FFF2-40B4-BE49-F238E27FC236}">
                  <a16:creationId xmlns:a16="http://schemas.microsoft.com/office/drawing/2014/main" id="{DF84D85C-797F-413C-ABD3-DA4BDD85901A}"/>
                </a:ext>
              </a:extLst>
            </p:cNvPr>
            <p:cNvPicPr>
              <a:picLocks noChangeAspect="1" noChangeArrowheads="1"/>
            </p:cNvPicPr>
            <p:nvPr/>
          </p:nvPicPr>
          <p:blipFill>
            <a:blip r:embed="rId19" cstate="print"/>
            <a:srcRect/>
            <a:stretch>
              <a:fillRect/>
            </a:stretch>
          </p:blipFill>
          <p:spPr bwMode="auto">
            <a:xfrm>
              <a:off x="8784829" y="5294955"/>
              <a:ext cx="1134977" cy="1039551"/>
            </a:xfrm>
            <a:prstGeom prst="rect">
              <a:avLst/>
            </a:prstGeom>
            <a:noFill/>
          </p:spPr>
        </p:pic>
        <p:pic>
          <p:nvPicPr>
            <p:cNvPr id="25" name="Picture 18" descr="D:\GTM\Entertainment\Sports Entertainment\PowerPoints\Logos\Tampa Bay Buccaneers.gif">
              <a:extLst>
                <a:ext uri="{FF2B5EF4-FFF2-40B4-BE49-F238E27FC236}">
                  <a16:creationId xmlns:a16="http://schemas.microsoft.com/office/drawing/2014/main" id="{28DC34E7-4241-4648-942C-CB59FC3B1CF3}"/>
                </a:ext>
              </a:extLst>
            </p:cNvPr>
            <p:cNvPicPr>
              <a:picLocks noChangeAspect="1" noChangeArrowheads="1"/>
            </p:cNvPicPr>
            <p:nvPr/>
          </p:nvPicPr>
          <p:blipFill>
            <a:blip r:embed="rId20" cstate="print"/>
            <a:srcRect/>
            <a:stretch>
              <a:fillRect/>
            </a:stretch>
          </p:blipFill>
          <p:spPr bwMode="auto">
            <a:xfrm>
              <a:off x="1930485" y="5223116"/>
              <a:ext cx="1115021" cy="1115021"/>
            </a:xfrm>
            <a:prstGeom prst="rect">
              <a:avLst/>
            </a:prstGeom>
            <a:noFill/>
          </p:spPr>
        </p:pic>
        <p:pic>
          <p:nvPicPr>
            <p:cNvPr id="26" name="Picture 19" descr="D:\GTM\Entertainment\Sports Entertainment\PowerPoints\Logos\Chicago Bears.gif">
              <a:extLst>
                <a:ext uri="{FF2B5EF4-FFF2-40B4-BE49-F238E27FC236}">
                  <a16:creationId xmlns:a16="http://schemas.microsoft.com/office/drawing/2014/main" id="{CF952AE6-4CB6-4642-8B58-37F8353AE275}"/>
                </a:ext>
              </a:extLst>
            </p:cNvPr>
            <p:cNvPicPr>
              <a:picLocks noChangeAspect="1" noChangeArrowheads="1"/>
            </p:cNvPicPr>
            <p:nvPr/>
          </p:nvPicPr>
          <p:blipFill>
            <a:blip r:embed="rId21" cstate="print"/>
            <a:srcRect/>
            <a:stretch>
              <a:fillRect/>
            </a:stretch>
          </p:blipFill>
          <p:spPr bwMode="auto">
            <a:xfrm>
              <a:off x="9518365" y="2872086"/>
              <a:ext cx="1115949" cy="815729"/>
            </a:xfrm>
            <a:prstGeom prst="rect">
              <a:avLst/>
            </a:prstGeom>
            <a:noFill/>
          </p:spPr>
        </p:pic>
        <p:pic>
          <p:nvPicPr>
            <p:cNvPr id="27" name="Picture 26">
              <a:extLst>
                <a:ext uri="{FF2B5EF4-FFF2-40B4-BE49-F238E27FC236}">
                  <a16:creationId xmlns:a16="http://schemas.microsoft.com/office/drawing/2014/main" id="{1C1EB22B-8B7F-4D99-B1B3-C84072E99377}"/>
                </a:ext>
              </a:extLst>
            </p:cNvPr>
            <p:cNvPicPr>
              <a:picLocks noChangeAspect="1"/>
            </p:cNvPicPr>
            <p:nvPr/>
          </p:nvPicPr>
          <p:blipFill>
            <a:blip r:embed="rId22"/>
            <a:stretch>
              <a:fillRect/>
            </a:stretch>
          </p:blipFill>
          <p:spPr>
            <a:xfrm>
              <a:off x="2751666" y="4263868"/>
              <a:ext cx="1214621" cy="536520"/>
            </a:xfrm>
            <a:prstGeom prst="rect">
              <a:avLst/>
            </a:prstGeom>
          </p:spPr>
        </p:pic>
        <p:pic>
          <p:nvPicPr>
            <p:cNvPr id="28" name="Picture 2" descr="https://a.espncdn.com/i/teamlogos/nfl/500/ari.png">
              <a:extLst>
                <a:ext uri="{FF2B5EF4-FFF2-40B4-BE49-F238E27FC236}">
                  <a16:creationId xmlns:a16="http://schemas.microsoft.com/office/drawing/2014/main" id="{1A536A5F-B389-4043-BF84-1E144859981A}"/>
                </a:ext>
              </a:extLst>
            </p:cNvPr>
            <p:cNvPicPr>
              <a:picLocks noChangeAspect="1" noChangeArrowheads="1"/>
            </p:cNvPicPr>
            <p:nvPr/>
          </p:nvPicPr>
          <p:blipFill>
            <a:blip r:embed="rId23" cstate="email">
              <a:extLst>
                <a:ext uri="{28A0092B-C50C-407E-A947-70E740481C1C}">
                  <a14:useLocalDpi xmlns:a14="http://schemas.microsoft.com/office/drawing/2010/main" val="0"/>
                </a:ext>
              </a:extLst>
            </a:blip>
            <a:srcRect/>
            <a:stretch>
              <a:fillRect/>
            </a:stretch>
          </p:blipFill>
          <p:spPr bwMode="auto">
            <a:xfrm>
              <a:off x="8223862" y="2686375"/>
              <a:ext cx="1034576" cy="103457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Image result for kansas city chiefs">
              <a:extLst>
                <a:ext uri="{FF2B5EF4-FFF2-40B4-BE49-F238E27FC236}">
                  <a16:creationId xmlns:a16="http://schemas.microsoft.com/office/drawing/2014/main" id="{F252BA3C-ECC3-48B6-8022-601EDF1361BD}"/>
                </a:ext>
              </a:extLst>
            </p:cNvPr>
            <p:cNvPicPr>
              <a:picLocks noChangeAspect="1" noChangeArrowheads="1"/>
            </p:cNvPicPr>
            <p:nvPr/>
          </p:nvPicPr>
          <p:blipFill>
            <a:blip r:embed="rId24" cstate="email">
              <a:extLst>
                <a:ext uri="{28A0092B-C50C-407E-A947-70E740481C1C}">
                  <a14:useLocalDpi xmlns:a14="http://schemas.microsoft.com/office/drawing/2010/main" val="0"/>
                </a:ext>
              </a:extLst>
            </a:blip>
            <a:srcRect/>
            <a:stretch>
              <a:fillRect/>
            </a:stretch>
          </p:blipFill>
          <p:spPr bwMode="auto">
            <a:xfrm>
              <a:off x="189600" y="4080458"/>
              <a:ext cx="1010345" cy="64452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6" descr="https://ssl.gstatic.com/onebox/media/sports/logos/FKwMB_85FlZ_7PTt1f7hjQ_96x96.png">
              <a:extLst>
                <a:ext uri="{FF2B5EF4-FFF2-40B4-BE49-F238E27FC236}">
                  <a16:creationId xmlns:a16="http://schemas.microsoft.com/office/drawing/2014/main" id="{F8EFEB75-5F5A-4D84-8152-8B642488F5A5}"/>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148720" y="5312323"/>
              <a:ext cx="943120" cy="94312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https://ssl.gstatic.com/onebox/media/sports/logos/pRr87i24KHWH0UuAc5EamQ_96x96.png">
              <a:extLst>
                <a:ext uri="{FF2B5EF4-FFF2-40B4-BE49-F238E27FC236}">
                  <a16:creationId xmlns:a16="http://schemas.microsoft.com/office/drawing/2014/main" id="{48D4F1C7-0DCB-4192-A20A-5E5A57BFF2C8}"/>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342368" y="5294955"/>
              <a:ext cx="1161037" cy="116103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Image result for denver broncos logo">
              <a:extLst>
                <a:ext uri="{FF2B5EF4-FFF2-40B4-BE49-F238E27FC236}">
                  <a16:creationId xmlns:a16="http://schemas.microsoft.com/office/drawing/2014/main" id="{116D54DA-194F-49D5-BF59-3F3D7C7CAA15}"/>
                </a:ext>
              </a:extLst>
            </p:cNvPr>
            <p:cNvPicPr>
              <a:picLocks noChangeAspect="1" noChangeArrowheads="1"/>
            </p:cNvPicPr>
            <p:nvPr/>
          </p:nvPicPr>
          <p:blipFill>
            <a:blip r:embed="rId27" cstate="email">
              <a:extLst>
                <a:ext uri="{28A0092B-C50C-407E-A947-70E740481C1C}">
                  <a14:useLocalDpi xmlns:a14="http://schemas.microsoft.com/office/drawing/2010/main" val="0"/>
                </a:ext>
              </a:extLst>
            </a:blip>
            <a:srcRect/>
            <a:stretch>
              <a:fillRect/>
            </a:stretch>
          </p:blipFill>
          <p:spPr bwMode="auto">
            <a:xfrm>
              <a:off x="5654322" y="3836589"/>
              <a:ext cx="1320123" cy="132012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2" descr="Image result for buffalo bills logo">
              <a:extLst>
                <a:ext uri="{FF2B5EF4-FFF2-40B4-BE49-F238E27FC236}">
                  <a16:creationId xmlns:a16="http://schemas.microsoft.com/office/drawing/2014/main" id="{F66C3ECE-E60F-42B7-9EFA-8143273F87ED}"/>
                </a:ext>
              </a:extLst>
            </p:cNvPr>
            <p:cNvPicPr>
              <a:picLocks noChangeAspect="1" noChangeArrowheads="1"/>
            </p:cNvPicPr>
            <p:nvPr/>
          </p:nvPicPr>
          <p:blipFill>
            <a:blip r:embed="rId28" cstate="email">
              <a:extLst>
                <a:ext uri="{28A0092B-C50C-407E-A947-70E740481C1C}">
                  <a14:useLocalDpi xmlns:a14="http://schemas.microsoft.com/office/drawing/2010/main" val="0"/>
                </a:ext>
              </a:extLst>
            </a:blip>
            <a:srcRect/>
            <a:stretch>
              <a:fillRect/>
            </a:stretch>
          </p:blipFill>
          <p:spPr bwMode="auto">
            <a:xfrm>
              <a:off x="265658" y="5392471"/>
              <a:ext cx="1261694" cy="89367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4" descr="Image result for detroit lions logo">
              <a:extLst>
                <a:ext uri="{FF2B5EF4-FFF2-40B4-BE49-F238E27FC236}">
                  <a16:creationId xmlns:a16="http://schemas.microsoft.com/office/drawing/2014/main" id="{A43870D0-1EE0-4C39-B802-EEF1AAF2774A}"/>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10865500" y="2800913"/>
              <a:ext cx="1115023" cy="84823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6" descr="Image result for jacksonville jaguars logo">
              <a:extLst>
                <a:ext uri="{FF2B5EF4-FFF2-40B4-BE49-F238E27FC236}">
                  <a16:creationId xmlns:a16="http://schemas.microsoft.com/office/drawing/2014/main" id="{81CAE181-4D6B-48BC-A788-FB95E62928F5}"/>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463653" y="4167313"/>
              <a:ext cx="1067484" cy="79878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descr="Image result for washington wizards logo">
              <a:extLst>
                <a:ext uri="{FF2B5EF4-FFF2-40B4-BE49-F238E27FC236}">
                  <a16:creationId xmlns:a16="http://schemas.microsoft.com/office/drawing/2014/main" id="{1AF7DF9B-603F-4B08-A25A-3ED2FED51C3D}"/>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3410153" y="5274052"/>
              <a:ext cx="981391" cy="98139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2" descr="Houston Texans vinyl decal  layered with 3 colors image 0">
              <a:extLst>
                <a:ext uri="{FF2B5EF4-FFF2-40B4-BE49-F238E27FC236}">
                  <a16:creationId xmlns:a16="http://schemas.microsoft.com/office/drawing/2014/main" id="{C56B7FD6-5883-4464-B459-8F436A0206B5}"/>
                </a:ext>
              </a:extLst>
            </p:cNvPr>
            <p:cNvPicPr>
              <a:picLocks noChangeAspect="1" noChangeArrowheads="1"/>
            </p:cNvPicPr>
            <p:nvPr/>
          </p:nvPicPr>
          <p:blipFill>
            <a:blip r:embed="rId32" cstate="email">
              <a:extLst>
                <a:ext uri="{BEBA8EAE-BF5A-486C-A8C5-ECC9F3942E4B}">
                  <a14:imgProps xmlns:a14="http://schemas.microsoft.com/office/drawing/2010/main">
                    <a14:imgLayer r:embed="rId33">
                      <a14:imgEffect>
                        <a14:backgroundRemoval t="6434" b="96364" l="7179" r="94207">
                          <a14:foregroundMark x1="27330" y1="6573" x2="27330" y2="6573"/>
                          <a14:foregroundMark x1="27960" y1="6853" x2="27960" y2="6853"/>
                          <a14:foregroundMark x1="75315" y1="45175" x2="75315" y2="45175"/>
                          <a14:foregroundMark x1="94332" y1="40979" x2="94332" y2="40979"/>
                          <a14:foregroundMark x1="16373" y1="7972" x2="16373" y2="7972"/>
                          <a14:foregroundMark x1="7179" y1="20280" x2="7179" y2="20280"/>
                          <a14:foregroundMark x1="19395" y1="45455" x2="19395" y2="45455"/>
                          <a14:foregroundMark x1="11713" y1="36224" x2="11713" y2="36224"/>
                          <a14:foregroundMark x1="35516" y1="28531" x2="35516" y2="28531"/>
                          <a14:foregroundMark x1="35516" y1="34825" x2="35516" y2="34825"/>
                          <a14:foregroundMark x1="37909" y1="41958" x2="37909" y2="41958"/>
                          <a14:foregroundMark x1="37909" y1="41958" x2="37909" y2="41958"/>
                          <a14:foregroundMark x1="21537" y1="18322" x2="21285" y2="26434"/>
                          <a14:foregroundMark x1="21285" y1="26434" x2="24055" y2="33846"/>
                          <a14:foregroundMark x1="24055" y1="33846" x2="37783" y2="40979"/>
                          <a14:foregroundMark x1="37783" y1="40979" x2="42191" y2="48951"/>
                          <a14:foregroundMark x1="42191" y1="48951" x2="47859" y2="52168"/>
                          <a14:foregroundMark x1="47859" y1="52168" x2="50126" y2="60839"/>
                          <a14:foregroundMark x1="50126" y1="60839" x2="47355" y2="68252"/>
                          <a14:foregroundMark x1="47355" y1="68252" x2="41562" y2="72448"/>
                          <a14:foregroundMark x1="41562" y1="72448" x2="33879" y2="69371"/>
                          <a14:foregroundMark x1="33879" y1="69371" x2="29219" y2="62657"/>
                          <a14:foregroundMark x1="29219" y1="62657" x2="26574" y2="53287"/>
                          <a14:foregroundMark x1="26574" y1="53287" x2="26700" y2="37343"/>
                          <a14:foregroundMark x1="39043" y1="6154" x2="18262" y2="6014"/>
                          <a14:foregroundMark x1="18262" y1="6014" x2="12594" y2="10350"/>
                          <a14:foregroundMark x1="12594" y1="10350" x2="8186" y2="16084"/>
                          <a14:foregroundMark x1="8186" y1="16084" x2="6549" y2="22937"/>
                          <a14:foregroundMark x1="6549" y1="22937" x2="8060" y2="30210"/>
                          <a14:foregroundMark x1="17281" y1="45455" x2="19395" y2="48951"/>
                          <a14:foregroundMark x1="8060" y1="30210" x2="17281" y2="45455"/>
                          <a14:foregroundMark x1="19395" y1="48951" x2="14484" y2="53846"/>
                          <a14:foregroundMark x1="14484" y1="53846" x2="19899" y2="58042"/>
                          <a14:foregroundMark x1="28149" y1="74557" x2="29471" y2="77203"/>
                          <a14:foregroundMark x1="19899" y1="58042" x2="22005" y2="62259"/>
                          <a14:foregroundMark x1="29471" y1="77203" x2="27582" y2="84056"/>
                          <a14:foregroundMark x1="27582" y1="84056" x2="31990" y2="89790"/>
                          <a14:foregroundMark x1="31990" y1="89790" x2="45844" y2="91329"/>
                          <a14:foregroundMark x1="53023" y1="91049" x2="55164" y2="86573"/>
                          <a14:foregroundMark x1="55164" y1="85175" x2="55164" y2="85175"/>
                          <a14:foregroundMark x1="38539" y1="91189" x2="37657" y2="92028"/>
                          <a14:foregroundMark x1="37531" y1="92028" x2="38413" y2="91748"/>
                          <a14:foregroundMark x1="42065" y1="96364" x2="42065" y2="96364"/>
                          <a14:backgroundMark x1="17254" y1="45455" x2="17254" y2="45455"/>
                          <a14:backgroundMark x1="23929" y1="66014" x2="26700" y2="71608"/>
                          <a14:backgroundMark x1="23426" y1="65035" x2="23426" y2="65035"/>
                          <a14:backgroundMark x1="23678" y1="65035" x2="21788" y2="62517"/>
                          <a14:backgroundMark x1="23426" y1="65175" x2="22292" y2="64336"/>
                          <a14:backgroundMark x1="26448" y1="71748" x2="27456" y2="74825"/>
                          <a14:backgroundMark x1="23552" y1="72727" x2="23552" y2="72727"/>
                          <a14:backgroundMark x1="53149" y1="91608" x2="53149" y2="91608"/>
                          <a14:backgroundMark x1="79345" y1="86853" x2="79345" y2="86853"/>
                          <a14:backgroundMark x1="42065" y1="96643" x2="42065" y2="96643"/>
                          <a14:backgroundMark x1="53023" y1="91469" x2="53023" y2="91469"/>
                          <a14:backgroundMark x1="53275" y1="91329" x2="53275" y2="91329"/>
                          <a14:backgroundMark x1="53023" y1="91329" x2="53023" y2="91329"/>
                          <a14:backgroundMark x1="58186" y1="92448" x2="58186" y2="92448"/>
                          <a14:backgroundMark x1="53149" y1="91189" x2="53149" y2="91189"/>
                          <a14:backgroundMark x1="53275" y1="90909" x2="53275" y2="90909"/>
                          <a14:backgroundMark x1="68892" y1="91469" x2="68892" y2="91469"/>
                        </a14:backgroundRemoval>
                      </a14:imgEffect>
                    </a14:imgLayer>
                  </a14:imgProps>
                </a:ext>
                <a:ext uri="{28A0092B-C50C-407E-A947-70E740481C1C}">
                  <a14:useLocalDpi xmlns:a14="http://schemas.microsoft.com/office/drawing/2010/main" val="0"/>
                </a:ext>
              </a:extLst>
            </a:blip>
            <a:srcRect/>
            <a:stretch>
              <a:fillRect/>
            </a:stretch>
          </p:blipFill>
          <p:spPr bwMode="auto">
            <a:xfrm>
              <a:off x="7277200" y="3899065"/>
              <a:ext cx="1261693" cy="113615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Washington Football Team / Redskins Logos History | Logos! Lists! Brands!">
              <a:extLst>
                <a:ext uri="{FF2B5EF4-FFF2-40B4-BE49-F238E27FC236}">
                  <a16:creationId xmlns:a16="http://schemas.microsoft.com/office/drawing/2014/main" id="{0B7B6B02-E68B-49FF-B4A5-EEE766F76707}"/>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8741150" y="3799070"/>
              <a:ext cx="1281809" cy="128180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730E9F38-DE67-456D-B4F6-9505EB08B191}"/>
                </a:ext>
              </a:extLst>
            </p:cNvPr>
            <p:cNvPicPr>
              <a:picLocks noChangeAspect="1"/>
            </p:cNvPicPr>
            <p:nvPr/>
          </p:nvPicPr>
          <p:blipFill>
            <a:blip r:embed="rId35"/>
            <a:stretch>
              <a:fillRect/>
            </a:stretch>
          </p:blipFill>
          <p:spPr>
            <a:xfrm>
              <a:off x="4772629" y="5187681"/>
              <a:ext cx="1320123" cy="1320123"/>
            </a:xfrm>
            <a:prstGeom prst="rect">
              <a:avLst/>
            </a:prstGeom>
          </p:spPr>
        </p:pic>
        <p:pic>
          <p:nvPicPr>
            <p:cNvPr id="40" name="Picture 6" descr="Tennessee Titans Logo transparent PNG - StickPNG">
              <a:extLst>
                <a:ext uri="{FF2B5EF4-FFF2-40B4-BE49-F238E27FC236}">
                  <a16:creationId xmlns:a16="http://schemas.microsoft.com/office/drawing/2014/main" id="{BD269A88-A810-48FF-9522-BB6AD0D41B38}"/>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4082858" y="3991430"/>
              <a:ext cx="1273483" cy="90335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AD3D4C43-B9DF-4603-A1ED-5DA8F965E6CC}"/>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10382141" y="4078406"/>
              <a:ext cx="1121264" cy="787294"/>
            </a:xfrm>
            <a:prstGeom prst="rect">
              <a:avLst/>
            </a:prstGeom>
            <a:noFill/>
            <a:extLst>
              <a:ext uri="{909E8E84-426E-40DD-AFC4-6F175D3DCCD1}">
                <a14:hiddenFill xmlns:a14="http://schemas.microsoft.com/office/drawing/2010/main">
                  <a:solidFill>
                    <a:srgbClr val="FFFFFF"/>
                  </a:solidFill>
                </a14:hiddenFill>
              </a:ext>
            </a:extLst>
          </p:spPr>
        </p:pic>
      </p:grpSp>
      <p:pic>
        <p:nvPicPr>
          <p:cNvPr id="42" name="Picture 2" descr="Monumental Sports &amp; Entertainment Statement - Monumental Sports">
            <a:extLst>
              <a:ext uri="{FF2B5EF4-FFF2-40B4-BE49-F238E27FC236}">
                <a16:creationId xmlns:a16="http://schemas.microsoft.com/office/drawing/2014/main" id="{3607A694-3D5A-4C8C-9410-FD89D08D49D9}"/>
              </a:ext>
            </a:extLst>
          </p:cNvPr>
          <p:cNvPicPr>
            <a:picLocks noChangeAspect="1" noChangeArrowheads="1"/>
          </p:cNvPicPr>
          <p:nvPr/>
        </p:nvPicPr>
        <p:blipFill rotWithShape="1">
          <a:blip r:embed="rId38">
            <a:alphaModFix/>
            <a:extLst>
              <a:ext uri="{28A0092B-C50C-407E-A947-70E740481C1C}">
                <a14:useLocalDpi xmlns:a14="http://schemas.microsoft.com/office/drawing/2010/main" val="0"/>
              </a:ext>
            </a:extLst>
          </a:blip>
          <a:srcRect l="2341" t="18845" r="2114" b="12451"/>
          <a:stretch/>
        </p:blipFill>
        <p:spPr bwMode="auto">
          <a:xfrm>
            <a:off x="1811929" y="5111016"/>
            <a:ext cx="1574056" cy="1131865"/>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43" name="Picture 4" descr="The Second City">
            <a:extLst>
              <a:ext uri="{FF2B5EF4-FFF2-40B4-BE49-F238E27FC236}">
                <a16:creationId xmlns:a16="http://schemas.microsoft.com/office/drawing/2014/main" id="{7C5249E5-BD72-42ED-83C1-C199C2425CA5}"/>
              </a:ext>
            </a:extLst>
          </p:cNvPr>
          <p:cNvPicPr>
            <a:picLocks noChangeAspect="1" noChangeArrowheads="1"/>
          </p:cNvPicPr>
          <p:nvPr/>
        </p:nvPicPr>
        <p:blipFill rotWithShape="1">
          <a:blip r:embed="rId39">
            <a:extLst>
              <a:ext uri="{BEBA8EAE-BF5A-486C-A8C5-ECC9F3942E4B}">
                <a14:imgProps xmlns:a14="http://schemas.microsoft.com/office/drawing/2010/main">
                  <a14:imgLayer r:embed="rId40">
                    <a14:imgEffect>
                      <a14:backgroundRemoval t="35556" b="65926" l="14271" r="84375">
                        <a14:foregroundMark x1="37448" y1="43056" x2="38073" y2="52130"/>
                        <a14:foregroundMark x1="18385" y1="52130" x2="19688" y2="41389"/>
                        <a14:foregroundMark x1="68802" y1="53241" x2="67240" y2="43056"/>
                        <a14:foregroundMark x1="80573" y1="42500" x2="84375" y2="41944"/>
                        <a14:foregroundMark x1="62813" y1="51574" x2="63125" y2="43056"/>
                        <a14:foregroundMark x1="14271" y1="41389" x2="17135" y2="41389"/>
                      </a14:backgroundRemoval>
                    </a14:imgEffect>
                  </a14:imgLayer>
                </a14:imgProps>
              </a:ext>
              <a:ext uri="{28A0092B-C50C-407E-A947-70E740481C1C}">
                <a14:useLocalDpi xmlns:a14="http://schemas.microsoft.com/office/drawing/2010/main" val="0"/>
              </a:ext>
            </a:extLst>
          </a:blip>
          <a:srcRect l="11211" t="31821" r="10217" b="30277"/>
          <a:stretch/>
        </p:blipFill>
        <p:spPr bwMode="auto">
          <a:xfrm>
            <a:off x="3524997" y="5395963"/>
            <a:ext cx="1754494" cy="47606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6" descr="Home - Broadway Across America">
            <a:extLst>
              <a:ext uri="{FF2B5EF4-FFF2-40B4-BE49-F238E27FC236}">
                <a16:creationId xmlns:a16="http://schemas.microsoft.com/office/drawing/2014/main" id="{803C4887-6224-4B43-867D-E499C5076E09}"/>
              </a:ext>
            </a:extLst>
          </p:cNvPr>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5756986" y="5373994"/>
            <a:ext cx="2081418" cy="51716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0" descr="Terms And Conditions | Hershey Entertainment Account Manager">
            <a:extLst>
              <a:ext uri="{FF2B5EF4-FFF2-40B4-BE49-F238E27FC236}">
                <a16:creationId xmlns:a16="http://schemas.microsoft.com/office/drawing/2014/main" id="{20549DB7-925D-41BA-A56A-85A3DD61EF35}"/>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8325024" y="5241827"/>
            <a:ext cx="1215488" cy="91161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a:extLst>
              <a:ext uri="{FF2B5EF4-FFF2-40B4-BE49-F238E27FC236}">
                <a16:creationId xmlns:a16="http://schemas.microsoft.com/office/drawing/2014/main" id="{24564C78-BAFE-4BF9-8163-76A0B68EB928}"/>
              </a:ext>
            </a:extLst>
          </p:cNvPr>
          <p:cNvPicPr>
            <a:picLocks noChangeAspect="1"/>
          </p:cNvPicPr>
          <p:nvPr/>
        </p:nvPicPr>
        <p:blipFill rotWithShape="1">
          <a:blip r:embed="rId43"/>
          <a:srcRect r="8437"/>
          <a:stretch/>
        </p:blipFill>
        <p:spPr>
          <a:xfrm>
            <a:off x="9843997" y="5317985"/>
            <a:ext cx="1744725" cy="698920"/>
          </a:xfrm>
          <a:prstGeom prst="rect">
            <a:avLst/>
          </a:prstGeom>
        </p:spPr>
      </p:pic>
    </p:spTree>
    <p:extLst>
      <p:ext uri="{BB962C8B-B14F-4D97-AF65-F5344CB8AC3E}">
        <p14:creationId xmlns:p14="http://schemas.microsoft.com/office/powerpoint/2010/main" val="4196566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bs.admin.utah.edu/download/heard-you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2076" y="1775707"/>
            <a:ext cx="3708510" cy="321510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A4750E32-3F66-4041-84ED-7B315BDD4468}"/>
              </a:ext>
            </a:extLst>
          </p:cNvPr>
          <p:cNvSpPr>
            <a:spLocks noGrp="1"/>
          </p:cNvSpPr>
          <p:nvPr>
            <p:ph type="sldNum" sz="quarter" idx="4294967295"/>
          </p:nvPr>
        </p:nvSpPr>
        <p:spPr>
          <a:xfrm>
            <a:off x="11637963" y="6392863"/>
            <a:ext cx="554037" cy="365125"/>
          </a:xfrm>
        </p:spPr>
        <p:txBody>
          <a:bodyPr/>
          <a:lstStyle/>
          <a:p>
            <a:fld id="{C51EAA63-D034-42AE-91FA-B13B9518C7BE}" type="slidenum">
              <a:rPr lang="en-US" smtClean="0">
                <a:latin typeface="Calibri"/>
              </a:rPr>
              <a:pPr/>
              <a:t>9</a:t>
            </a:fld>
            <a:endParaRPr lang="en-US" dirty="0">
              <a:latin typeface="Calibri"/>
            </a:endParaRPr>
          </a:p>
        </p:txBody>
      </p:sp>
      <p:sp>
        <p:nvSpPr>
          <p:cNvPr id="4" name="Title 3">
            <a:extLst>
              <a:ext uri="{FF2B5EF4-FFF2-40B4-BE49-F238E27FC236}">
                <a16:creationId xmlns:a16="http://schemas.microsoft.com/office/drawing/2014/main" id="{0ED9BCD9-AA28-4100-998F-E5475CA3BBAA}"/>
              </a:ext>
            </a:extLst>
          </p:cNvPr>
          <p:cNvSpPr>
            <a:spLocks noGrp="1"/>
          </p:cNvSpPr>
          <p:nvPr>
            <p:ph type="title" idx="4294967295"/>
          </p:nvPr>
        </p:nvSpPr>
        <p:spPr>
          <a:xfrm>
            <a:off x="1968403" y="141857"/>
            <a:ext cx="9860629" cy="525462"/>
          </a:xfrm>
        </p:spPr>
        <p:txBody>
          <a:bodyPr>
            <a:noAutofit/>
          </a:bodyPr>
          <a:lstStyle/>
          <a:p>
            <a:r>
              <a:rPr lang="en-US" dirty="0">
                <a:solidFill>
                  <a:schemeClr val="tx1"/>
                </a:solidFill>
              </a:rPr>
              <a:t>WHAT WE HEAR FROM SPORTS MARKETERS</a:t>
            </a:r>
          </a:p>
        </p:txBody>
      </p:sp>
      <p:sp>
        <p:nvSpPr>
          <p:cNvPr id="5" name="Text Placeholder 4">
            <a:extLst>
              <a:ext uri="{FF2B5EF4-FFF2-40B4-BE49-F238E27FC236}">
                <a16:creationId xmlns:a16="http://schemas.microsoft.com/office/drawing/2014/main" id="{C4D8AACD-D5F2-4DC0-9A4A-EE30920A49FA}"/>
              </a:ext>
            </a:extLst>
          </p:cNvPr>
          <p:cNvSpPr>
            <a:spLocks noGrp="1"/>
          </p:cNvSpPr>
          <p:nvPr>
            <p:ph type="body" sz="quarter" idx="4294967295"/>
          </p:nvPr>
        </p:nvSpPr>
        <p:spPr>
          <a:xfrm>
            <a:off x="1493751" y="1841357"/>
            <a:ext cx="7189559" cy="3919537"/>
          </a:xfrm>
        </p:spPr>
        <p:txBody>
          <a:bodyPr>
            <a:normAutofit lnSpcReduction="10000"/>
          </a:bodyPr>
          <a:lstStyle/>
          <a:p>
            <a:pPr>
              <a:lnSpc>
                <a:spcPct val="100000"/>
              </a:lnSpc>
              <a:spcBef>
                <a:spcPts val="1800"/>
              </a:spcBef>
              <a:spcAft>
                <a:spcPts val="1200"/>
              </a:spcAft>
              <a:buFont typeface="Arial" panose="020B0604020202020204" pitchFamily="34" charset="0"/>
              <a:buChar char="•"/>
            </a:pPr>
            <a:r>
              <a:rPr lang="en-US" sz="2400" dirty="0">
                <a:solidFill>
                  <a:schemeClr val="tx1"/>
                </a:solidFill>
              </a:rPr>
              <a:t>Better connect with fans</a:t>
            </a:r>
          </a:p>
          <a:p>
            <a:pPr>
              <a:lnSpc>
                <a:spcPct val="100000"/>
              </a:lnSpc>
              <a:spcBef>
                <a:spcPts val="1800"/>
              </a:spcBef>
              <a:spcAft>
                <a:spcPts val="1200"/>
              </a:spcAft>
              <a:buFont typeface="Arial" panose="020B0604020202020204" pitchFamily="34" charset="0"/>
              <a:buChar char="•"/>
            </a:pPr>
            <a:r>
              <a:rPr lang="en-US" sz="2400" dirty="0">
                <a:solidFill>
                  <a:schemeClr val="tx1"/>
                </a:solidFill>
              </a:rPr>
              <a:t>Increase productivity at scale </a:t>
            </a:r>
          </a:p>
          <a:p>
            <a:pPr>
              <a:lnSpc>
                <a:spcPct val="100000"/>
              </a:lnSpc>
              <a:spcBef>
                <a:spcPts val="1800"/>
              </a:spcBef>
              <a:spcAft>
                <a:spcPts val="1200"/>
              </a:spcAft>
              <a:buFont typeface="Arial" panose="020B0604020202020204" pitchFamily="34" charset="0"/>
              <a:buChar char="•"/>
            </a:pPr>
            <a:r>
              <a:rPr lang="en-US" sz="2400" dirty="0">
                <a:solidFill>
                  <a:schemeClr val="tx1"/>
                </a:solidFill>
              </a:rPr>
              <a:t>Find new revenue sources beyond ticket sales</a:t>
            </a:r>
          </a:p>
          <a:p>
            <a:pPr>
              <a:lnSpc>
                <a:spcPct val="100000"/>
              </a:lnSpc>
              <a:spcBef>
                <a:spcPts val="1800"/>
              </a:spcBef>
              <a:spcAft>
                <a:spcPts val="1200"/>
              </a:spcAft>
              <a:buFont typeface="Arial" panose="020B0604020202020204" pitchFamily="34" charset="0"/>
              <a:buChar char="•"/>
            </a:pPr>
            <a:r>
              <a:rPr lang="en-US" sz="2400" dirty="0">
                <a:solidFill>
                  <a:schemeClr val="tx1"/>
                </a:solidFill>
              </a:rPr>
              <a:t>Win or Lose – Drive Engagement &amp; Sell Tickets</a:t>
            </a:r>
          </a:p>
          <a:p>
            <a:pPr>
              <a:lnSpc>
                <a:spcPct val="100000"/>
              </a:lnSpc>
              <a:spcBef>
                <a:spcPts val="1800"/>
              </a:spcBef>
              <a:spcAft>
                <a:spcPts val="1200"/>
              </a:spcAft>
              <a:buFont typeface="Arial" panose="020B0604020202020204" pitchFamily="34" charset="0"/>
              <a:buChar char="•"/>
            </a:pPr>
            <a:r>
              <a:rPr lang="en-US" sz="2400" dirty="0">
                <a:solidFill>
                  <a:schemeClr val="tx1"/>
                </a:solidFill>
              </a:rPr>
              <a:t>Analyze and make decisions using data from multiple sources</a:t>
            </a:r>
          </a:p>
          <a:p>
            <a:pPr marL="0" indent="0">
              <a:lnSpc>
                <a:spcPct val="100000"/>
              </a:lnSpc>
              <a:spcBef>
                <a:spcPts val="1800"/>
              </a:spcBef>
              <a:spcAft>
                <a:spcPts val="1200"/>
              </a:spcAft>
              <a:buNone/>
            </a:pPr>
            <a:endParaRPr lang="en-US" sz="2400" dirty="0">
              <a:solidFill>
                <a:schemeClr val="tx1"/>
              </a:solidFill>
            </a:endParaRPr>
          </a:p>
        </p:txBody>
      </p:sp>
    </p:spTree>
    <p:extLst>
      <p:ext uri="{BB962C8B-B14F-4D97-AF65-F5344CB8AC3E}">
        <p14:creationId xmlns:p14="http://schemas.microsoft.com/office/powerpoint/2010/main" val="23602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77AECA-6095-4E8F-8DFE-ED0A2E9D1228}"/>
              </a:ext>
            </a:extLst>
          </p:cNvPr>
          <p:cNvSpPr>
            <a:spLocks noGrp="1"/>
          </p:cNvSpPr>
          <p:nvPr>
            <p:ph type="sldNum" sz="quarter" idx="4294967295"/>
          </p:nvPr>
        </p:nvSpPr>
        <p:spPr>
          <a:xfrm>
            <a:off x="11637963" y="6392863"/>
            <a:ext cx="554037" cy="365125"/>
          </a:xfrm>
        </p:spPr>
        <p:txBody>
          <a:bodyPr/>
          <a:lstStyle/>
          <a:p>
            <a:fld id="{C51EAA63-D034-42AE-91FA-B13B9518C7BE}" type="slidenum">
              <a:rPr lang="en-US" smtClean="0">
                <a:latin typeface="Calibri"/>
              </a:rPr>
              <a:pPr/>
              <a:t>10</a:t>
            </a:fld>
            <a:endParaRPr lang="en-US" dirty="0">
              <a:latin typeface="Calibri"/>
            </a:endParaRPr>
          </a:p>
        </p:txBody>
      </p:sp>
      <p:sp>
        <p:nvSpPr>
          <p:cNvPr id="6" name="Title 1">
            <a:extLst>
              <a:ext uri="{FF2B5EF4-FFF2-40B4-BE49-F238E27FC236}">
                <a16:creationId xmlns:a16="http://schemas.microsoft.com/office/drawing/2014/main" id="{BFE5177D-30AC-4F08-A3B8-51ADAB6CBC33}"/>
              </a:ext>
            </a:extLst>
          </p:cNvPr>
          <p:cNvSpPr txBox="1">
            <a:spLocks/>
          </p:cNvSpPr>
          <p:nvPr/>
        </p:nvSpPr>
        <p:spPr bwMode="gray">
          <a:xfrm>
            <a:off x="2010284" y="57370"/>
            <a:ext cx="10181716" cy="551432"/>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0" i="0" kern="3000" spc="0" baseline="0">
                <a:solidFill>
                  <a:srgbClr val="4E5052"/>
                </a:solidFill>
                <a:latin typeface="+mj-lt"/>
                <a:ea typeface="+mj-ea"/>
                <a:cs typeface="+mj-cs"/>
              </a:defRPr>
            </a:lvl1pPr>
          </a:lstStyle>
          <a:p>
            <a:r>
              <a:rPr lang="en-US" sz="3200" b="1" kern="1200" dirty="0">
                <a:solidFill>
                  <a:schemeClr val="tx1"/>
                </a:solidFill>
                <a:latin typeface="Arial" panose="020B0604020202020204" pitchFamily="34" charset="0"/>
                <a:cs typeface="Arial" panose="020B0604020202020204" pitchFamily="34" charset="0"/>
              </a:rPr>
              <a:t>ORACLE SPORTS MARKETING COMMUNITY</a:t>
            </a:r>
          </a:p>
        </p:txBody>
      </p:sp>
      <p:sp>
        <p:nvSpPr>
          <p:cNvPr id="7" name="Content Placeholder 3">
            <a:extLst>
              <a:ext uri="{FF2B5EF4-FFF2-40B4-BE49-F238E27FC236}">
                <a16:creationId xmlns:a16="http://schemas.microsoft.com/office/drawing/2014/main" id="{AF16F2DB-FE4F-4A73-B34D-C56FD5FBD474}"/>
              </a:ext>
            </a:extLst>
          </p:cNvPr>
          <p:cNvSpPr txBox="1">
            <a:spLocks/>
          </p:cNvSpPr>
          <p:nvPr/>
        </p:nvSpPr>
        <p:spPr>
          <a:xfrm>
            <a:off x="1471779" y="1873403"/>
            <a:ext cx="6269209" cy="3337971"/>
          </a:xfrm>
          <a:prstGeom prst="rect">
            <a:avLst/>
          </a:prstGeom>
        </p:spPr>
        <p:txBody>
          <a:bodyPr/>
          <a:lstStyle>
            <a:lvl1pPr marL="193675" indent="-193675" algn="l" defTabSz="914400" rtl="0" eaLnBrk="1" latinLnBrk="0" hangingPunct="1">
              <a:lnSpc>
                <a:spcPct val="90000"/>
              </a:lnSpc>
              <a:spcBef>
                <a:spcPts val="1200"/>
              </a:spcBef>
              <a:buClr>
                <a:schemeClr val="tx1"/>
              </a:buClr>
              <a:buFont typeface="Arial" panose="020B0604020202020204" pitchFamily="34" charset="0"/>
              <a:buChar char="•"/>
              <a:tabLst/>
              <a:defRPr sz="2400" b="0" i="0" kern="1200">
                <a:solidFill>
                  <a:srgbClr val="4E5052"/>
                </a:solidFill>
                <a:latin typeface="+mn-lt"/>
                <a:ea typeface="+mn-ea"/>
                <a:cs typeface="+mn-cs"/>
              </a:defRPr>
            </a:lvl1pPr>
            <a:lvl2pPr marL="411480" indent="-182880" algn="l" defTabSz="914400" rtl="0" eaLnBrk="1" latinLnBrk="0" hangingPunct="1">
              <a:lnSpc>
                <a:spcPct val="90000"/>
              </a:lnSpc>
              <a:spcBef>
                <a:spcPts val="1200"/>
              </a:spcBef>
              <a:buClr>
                <a:schemeClr val="tx1"/>
              </a:buClr>
              <a:buFont typeface="System Font Regular"/>
              <a:buChar char="–"/>
              <a:tabLst/>
              <a:defRPr sz="2000" b="0" i="0" kern="1200">
                <a:solidFill>
                  <a:srgbClr val="4E5052"/>
                </a:solidFill>
                <a:latin typeface="+mn-lt"/>
                <a:ea typeface="+mn-ea"/>
                <a:cs typeface="+mn-cs"/>
              </a:defRPr>
            </a:lvl2pPr>
            <a:lvl3pPr marL="594360" indent="-182880" algn="l" defTabSz="914400" rtl="0" eaLnBrk="1" latinLnBrk="0" hangingPunct="1">
              <a:lnSpc>
                <a:spcPct val="90000"/>
              </a:lnSpc>
              <a:spcBef>
                <a:spcPts val="1200"/>
              </a:spcBef>
              <a:buClr>
                <a:srgbClr val="4E5052"/>
              </a:buClr>
              <a:buSzPct val="110000"/>
              <a:buFont typeface="Arial" panose="020B0604020202020204" pitchFamily="34" charset="0"/>
              <a:buChar char="•"/>
              <a:defRPr lang="en-US" sz="2000" b="0" i="0" kern="1200" dirty="0" smtClean="0">
                <a:solidFill>
                  <a:srgbClr val="4E5052"/>
                </a:solidFill>
                <a:latin typeface="+mn-lt"/>
                <a:ea typeface="+mn-ea"/>
                <a:cs typeface="+mn-cs"/>
              </a:defRPr>
            </a:lvl3pPr>
            <a:lvl4pPr marL="808038" indent="-185738" algn="l" defTabSz="914400" rtl="0" eaLnBrk="1" latinLnBrk="0" hangingPunct="1">
              <a:lnSpc>
                <a:spcPct val="90000"/>
              </a:lnSpc>
              <a:spcBef>
                <a:spcPts val="1200"/>
              </a:spcBef>
              <a:buClr>
                <a:srgbClr val="4E5052"/>
              </a:buClr>
              <a:buFont typeface="Arial" panose="020B0604020202020204" pitchFamily="34" charset="0"/>
              <a:buChar char="–"/>
              <a:tabLst/>
              <a:defRPr lang="en-US" sz="1800" b="0" i="0" kern="1200" dirty="0" smtClean="0">
                <a:solidFill>
                  <a:srgbClr val="4E5052"/>
                </a:solidFill>
                <a:latin typeface="+mn-lt"/>
                <a:ea typeface="+mn-ea"/>
                <a:cs typeface="+mn-cs"/>
              </a:defRPr>
            </a:lvl4pPr>
            <a:lvl5pPr marL="982663" indent="-161925" algn="l" defTabSz="914400" rtl="0" eaLnBrk="1" latinLnBrk="0" hangingPunct="1">
              <a:lnSpc>
                <a:spcPct val="90000"/>
              </a:lnSpc>
              <a:spcBef>
                <a:spcPts val="1200"/>
              </a:spcBef>
              <a:buClr>
                <a:srgbClr val="4E5052"/>
              </a:buClr>
              <a:buFont typeface="Arial" panose="020B0604020202020204" pitchFamily="34" charset="0"/>
              <a:buChar char="•"/>
              <a:tabLst/>
              <a:defRPr lang="en-US" sz="1600" b="0" i="0" kern="1200" dirty="0" smtClean="0">
                <a:solidFill>
                  <a:srgbClr val="4E5052"/>
                </a:solidFill>
                <a:latin typeface="+mn-lt"/>
                <a:ea typeface="+mn-ea"/>
                <a:cs typeface="+mn-cs"/>
              </a:defRPr>
            </a:lvl5pPr>
            <a:lvl6pPr marL="846138" indent="-174625"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tabLst/>
              <a:defRPr sz="1600" kern="1200">
                <a:solidFill>
                  <a:schemeClr val="tx1"/>
                </a:solidFill>
                <a:latin typeface="+mn-lt"/>
                <a:ea typeface="+mn-ea"/>
                <a:cs typeface="+mn-cs"/>
              </a:defRPr>
            </a:lvl6pPr>
            <a:lvl7pPr marL="1069975" indent="-187325"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tabLst/>
              <a:defRPr sz="16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9pPr>
          </a:lstStyle>
          <a:p>
            <a:pPr>
              <a:lnSpc>
                <a:spcPct val="100000"/>
              </a:lnSpc>
              <a:spcBef>
                <a:spcPts val="1800"/>
              </a:spcBef>
              <a:spcAft>
                <a:spcPts val="1200"/>
              </a:spcAft>
            </a:pPr>
            <a:r>
              <a:rPr lang="en-US" dirty="0">
                <a:solidFill>
                  <a:schemeClr val="tx1"/>
                </a:solidFill>
                <a:latin typeface="Arial" panose="020B0604020202020204" pitchFamily="34" charset="0"/>
                <a:cs typeface="Arial" panose="020B0604020202020204" pitchFamily="34" charset="0"/>
              </a:rPr>
              <a:t>Eloqua for Sports Marketers User Group</a:t>
            </a:r>
          </a:p>
          <a:p>
            <a:pPr>
              <a:lnSpc>
                <a:spcPct val="100000"/>
              </a:lnSpc>
              <a:spcBef>
                <a:spcPts val="1800"/>
              </a:spcBef>
              <a:spcAft>
                <a:spcPts val="1200"/>
              </a:spcAft>
            </a:pPr>
            <a:r>
              <a:rPr lang="en-US" dirty="0">
                <a:solidFill>
                  <a:schemeClr val="tx1"/>
                </a:solidFill>
                <a:latin typeface="Arial" panose="020B0604020202020204" pitchFamily="34" charset="0"/>
                <a:cs typeface="Arial" panose="020B0604020202020204" pitchFamily="34" charset="0"/>
              </a:rPr>
              <a:t>Eloqua for Sports Marketers Slack Channel</a:t>
            </a:r>
          </a:p>
          <a:p>
            <a:pPr>
              <a:lnSpc>
                <a:spcPct val="100000"/>
              </a:lnSpc>
              <a:spcBef>
                <a:spcPts val="1800"/>
              </a:spcBef>
              <a:spcAft>
                <a:spcPts val="1200"/>
              </a:spcAft>
            </a:pPr>
            <a:r>
              <a:rPr lang="en-US" dirty="0">
                <a:solidFill>
                  <a:schemeClr val="tx1"/>
                </a:solidFill>
                <a:latin typeface="Arial" panose="020B0604020202020204" pitchFamily="34" charset="0"/>
                <a:cs typeface="Arial" panose="020B0604020202020204" pitchFamily="34" charset="0"/>
              </a:rPr>
              <a:t>Eloqua Sports Marketing LinkedIn Group</a:t>
            </a:r>
          </a:p>
          <a:p>
            <a:pPr>
              <a:lnSpc>
                <a:spcPct val="100000"/>
              </a:lnSpc>
              <a:spcBef>
                <a:spcPts val="1800"/>
              </a:spcBef>
              <a:spcAft>
                <a:spcPts val="1200"/>
              </a:spcAft>
            </a:pPr>
            <a:r>
              <a:rPr lang="en-US" dirty="0">
                <a:solidFill>
                  <a:schemeClr val="tx1"/>
                </a:solidFill>
                <a:latin typeface="Arial" panose="020B0604020202020204" pitchFamily="34" charset="0"/>
                <a:cs typeface="Arial" panose="020B0604020202020204" pitchFamily="34" charset="0"/>
              </a:rPr>
              <a:t>Partnership opportunities like customer events and User Groups</a:t>
            </a:r>
          </a:p>
          <a:p>
            <a:pPr lvl="3"/>
            <a:endParaRPr lang="en-US" sz="2000" dirty="0">
              <a:solidFill>
                <a:schemeClr val="tx1"/>
              </a:solidFill>
              <a:latin typeface="Arial" panose="020B0604020202020204" pitchFamily="34" charset="0"/>
              <a:cs typeface="Arial" panose="020B0604020202020204" pitchFamily="34" charset="0"/>
            </a:endParaRPr>
          </a:p>
        </p:txBody>
      </p:sp>
      <p:pic>
        <p:nvPicPr>
          <p:cNvPr id="1026" name="Picture 2" descr="Networking skills should be taught in class - The Daily Illin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988" y="1312589"/>
            <a:ext cx="4196212" cy="4196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88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hlinkClick r:id="rId3"/>
            <a:extLst>
              <a:ext uri="{FF2B5EF4-FFF2-40B4-BE49-F238E27FC236}">
                <a16:creationId xmlns:a16="http://schemas.microsoft.com/office/drawing/2014/main" id="{CFDC8FAD-D43E-4283-857F-06572BBDD6D0}"/>
              </a:ext>
            </a:extLst>
          </p:cNvPr>
          <p:cNvPicPr>
            <a:picLocks noChangeAspect="1"/>
          </p:cNvPicPr>
          <p:nvPr/>
        </p:nvPicPr>
        <p:blipFill rotWithShape="1">
          <a:blip r:embed="rId4"/>
          <a:srcRect l="28599" t="26810" r="36048" b="13553"/>
          <a:stretch/>
        </p:blipFill>
        <p:spPr>
          <a:xfrm>
            <a:off x="1038956" y="3597099"/>
            <a:ext cx="3510116" cy="3330703"/>
          </a:xfrm>
          <a:prstGeom prst="rect">
            <a:avLst/>
          </a:prstGeom>
          <a:effectLst>
            <a:outerShdw blurRad="50800" dist="50800" dir="5400000" sx="103000" sy="103000" algn="ctr" rotWithShape="0">
              <a:srgbClr val="000000">
                <a:alpha val="64000"/>
              </a:srgbClr>
            </a:outerShdw>
            <a:softEdge rad="25400"/>
          </a:effectLst>
        </p:spPr>
      </p:pic>
      <p:pic>
        <p:nvPicPr>
          <p:cNvPr id="5" name="Picture 4">
            <a:hlinkClick r:id="rId5"/>
            <a:extLst>
              <a:ext uri="{FF2B5EF4-FFF2-40B4-BE49-F238E27FC236}">
                <a16:creationId xmlns:a16="http://schemas.microsoft.com/office/drawing/2014/main" id="{63066639-851B-4BE4-B4EC-D5E895F203A2}"/>
              </a:ext>
            </a:extLst>
          </p:cNvPr>
          <p:cNvPicPr>
            <a:picLocks noChangeAspect="1"/>
          </p:cNvPicPr>
          <p:nvPr/>
        </p:nvPicPr>
        <p:blipFill rotWithShape="1">
          <a:blip r:embed="rId6"/>
          <a:srcRect t="32688" b="4615"/>
          <a:stretch/>
        </p:blipFill>
        <p:spPr>
          <a:xfrm>
            <a:off x="1518735" y="931408"/>
            <a:ext cx="6060674" cy="2354859"/>
          </a:xfrm>
          <a:prstGeom prst="rect">
            <a:avLst/>
          </a:prstGeom>
        </p:spPr>
      </p:pic>
      <p:pic>
        <p:nvPicPr>
          <p:cNvPr id="6" name="Picture 5">
            <a:hlinkClick r:id="rId7"/>
            <a:extLst>
              <a:ext uri="{FF2B5EF4-FFF2-40B4-BE49-F238E27FC236}">
                <a16:creationId xmlns:a16="http://schemas.microsoft.com/office/drawing/2014/main" id="{B2FE95A1-EC71-4D3A-9EE3-18298E347765}"/>
              </a:ext>
            </a:extLst>
          </p:cNvPr>
          <p:cNvPicPr>
            <a:picLocks noChangeAspect="1"/>
          </p:cNvPicPr>
          <p:nvPr/>
        </p:nvPicPr>
        <p:blipFill rotWithShape="1">
          <a:blip r:embed="rId8"/>
          <a:srcRect l="29716" t="12760" r="32983" b="43883"/>
          <a:stretch/>
        </p:blipFill>
        <p:spPr>
          <a:xfrm>
            <a:off x="327662" y="1752974"/>
            <a:ext cx="3510116" cy="2295008"/>
          </a:xfrm>
          <a:prstGeom prst="rect">
            <a:avLst/>
          </a:prstGeom>
        </p:spPr>
      </p:pic>
      <p:pic>
        <p:nvPicPr>
          <p:cNvPr id="10" name="Picture 9">
            <a:hlinkClick r:id="rId9"/>
            <a:extLst>
              <a:ext uri="{FF2B5EF4-FFF2-40B4-BE49-F238E27FC236}">
                <a16:creationId xmlns:a16="http://schemas.microsoft.com/office/drawing/2014/main" id="{0AA10295-BAE8-4516-8A43-5610F18876A6}"/>
              </a:ext>
            </a:extLst>
          </p:cNvPr>
          <p:cNvPicPr>
            <a:picLocks noChangeAspect="1"/>
          </p:cNvPicPr>
          <p:nvPr/>
        </p:nvPicPr>
        <p:blipFill rotWithShape="1">
          <a:blip r:embed="rId10"/>
          <a:srcRect l="24416" t="12888" r="33792" b="1185"/>
          <a:stretch/>
        </p:blipFill>
        <p:spPr>
          <a:xfrm>
            <a:off x="3799363" y="3286268"/>
            <a:ext cx="3192995" cy="3692794"/>
          </a:xfrm>
          <a:prstGeom prst="rect">
            <a:avLst/>
          </a:prstGeom>
          <a:effectLst>
            <a:outerShdw blurRad="50800" dist="50800" dir="5400000" sx="104000" sy="104000" algn="ctr" rotWithShape="0">
              <a:srgbClr val="000000">
                <a:alpha val="30000"/>
              </a:srgbClr>
            </a:outerShdw>
          </a:effectLst>
        </p:spPr>
      </p:pic>
      <p:sp>
        <p:nvSpPr>
          <p:cNvPr id="11" name="Title 2">
            <a:extLst>
              <a:ext uri="{FF2B5EF4-FFF2-40B4-BE49-F238E27FC236}">
                <a16:creationId xmlns:a16="http://schemas.microsoft.com/office/drawing/2014/main" id="{14CFE3FF-08F9-42D9-A613-D1BB923052A5}"/>
              </a:ext>
            </a:extLst>
          </p:cNvPr>
          <p:cNvSpPr>
            <a:spLocks noGrp="1"/>
          </p:cNvSpPr>
          <p:nvPr>
            <p:ph type="title"/>
          </p:nvPr>
        </p:nvSpPr>
        <p:spPr>
          <a:xfrm>
            <a:off x="1957369" y="174479"/>
            <a:ext cx="9193216" cy="694930"/>
          </a:xfrm>
        </p:spPr>
        <p:txBody>
          <a:bodyPr>
            <a:normAutofit/>
          </a:bodyPr>
          <a:lstStyle/>
          <a:p>
            <a:pPr>
              <a:lnSpc>
                <a:spcPct val="80000"/>
              </a:lnSpc>
            </a:pPr>
            <a:r>
              <a:rPr lang="en-US" dirty="0"/>
              <a:t>PROMOTING TEAMS</a:t>
            </a:r>
          </a:p>
        </p:txBody>
      </p:sp>
      <p:pic>
        <p:nvPicPr>
          <p:cNvPr id="3" name="Picture 2"/>
          <p:cNvPicPr>
            <a:picLocks noChangeAspect="1"/>
          </p:cNvPicPr>
          <p:nvPr/>
        </p:nvPicPr>
        <p:blipFill>
          <a:blip r:embed="rId11"/>
          <a:stretch>
            <a:fillRect/>
          </a:stretch>
        </p:blipFill>
        <p:spPr>
          <a:xfrm>
            <a:off x="6992358" y="0"/>
            <a:ext cx="5199642" cy="6858000"/>
          </a:xfrm>
          <a:prstGeom prst="rect">
            <a:avLst/>
          </a:prstGeom>
        </p:spPr>
      </p:pic>
    </p:spTree>
    <p:extLst>
      <p:ext uri="{BB962C8B-B14F-4D97-AF65-F5344CB8AC3E}">
        <p14:creationId xmlns:p14="http://schemas.microsoft.com/office/powerpoint/2010/main" val="986426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1 Donut Horiz output 1920x1080" descr="F1 Donut Horiz output 1920x1080">
            <a:hlinkClick r:id="" action="ppaction://media"/>
            <a:extLst>
              <a:ext uri="{FF2B5EF4-FFF2-40B4-BE49-F238E27FC236}">
                <a16:creationId xmlns:a16="http://schemas.microsoft.com/office/drawing/2014/main" id="{6BFB52B1-9CBD-6E42-8EC0-6142B6609B6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45" y="-16934"/>
            <a:ext cx="12222103" cy="6874933"/>
          </a:xfrm>
          <a:prstGeom prst="rect">
            <a:avLst/>
          </a:prstGeom>
        </p:spPr>
      </p:pic>
      <p:sp>
        <p:nvSpPr>
          <p:cNvPr id="6" name="Rectangle 5">
            <a:extLst>
              <a:ext uri="{FF2B5EF4-FFF2-40B4-BE49-F238E27FC236}">
                <a16:creationId xmlns:a16="http://schemas.microsoft.com/office/drawing/2014/main" id="{4B710066-D911-7049-9B25-558B0B587E93}"/>
              </a:ext>
            </a:extLst>
          </p:cNvPr>
          <p:cNvSpPr/>
          <p:nvPr/>
        </p:nvSpPr>
        <p:spPr>
          <a:xfrm>
            <a:off x="7321197" y="2123193"/>
            <a:ext cx="4374868" cy="2925057"/>
          </a:xfrm>
          <a:prstGeom prst="rect">
            <a:avLst/>
          </a:prstGeom>
          <a:gradFill flip="none" rotWithShape="1">
            <a:gsLst>
              <a:gs pos="0">
                <a:srgbClr val="E6E6E6"/>
              </a:gs>
              <a:gs pos="100000">
                <a:srgbClr val="E6E6E6"/>
              </a:gs>
            </a:gsLst>
            <a:lin ang="27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0" rIns="0" bIns="0" rtlCol="0" anchor="ctr"/>
          <a:lstStyle/>
          <a:p>
            <a:endParaRPr lang="en-US" sz="4800" b="1" dirty="0">
              <a:ln>
                <a:solidFill>
                  <a:sysClr val="windowText" lastClr="000000"/>
                </a:solidFill>
              </a:ln>
              <a:solidFill>
                <a:schemeClr val="tx1"/>
              </a:solidFill>
              <a:latin typeface="Oracle Sans" panose="020B0503020204020204" pitchFamily="34" charset="0"/>
              <a:cs typeface="Oracle Sans" panose="020B0503020204020204" pitchFamily="34" charset="0"/>
            </a:endParaRPr>
          </a:p>
        </p:txBody>
      </p:sp>
      <p:pic>
        <p:nvPicPr>
          <p:cNvPr id="5" name="Graphic 4">
            <a:extLst>
              <a:ext uri="{FF2B5EF4-FFF2-40B4-BE49-F238E27FC236}">
                <a16:creationId xmlns:a16="http://schemas.microsoft.com/office/drawing/2014/main" id="{8AF91559-C8C7-46D0-9AF8-04E4A2C6BA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71366" y="3069646"/>
            <a:ext cx="3875223" cy="1254070"/>
          </a:xfrm>
          <a:prstGeom prst="rect">
            <a:avLst/>
          </a:prstGeom>
        </p:spPr>
      </p:pic>
    </p:spTree>
    <p:extLst>
      <p:ext uri="{BB962C8B-B14F-4D97-AF65-F5344CB8AC3E}">
        <p14:creationId xmlns:p14="http://schemas.microsoft.com/office/powerpoint/2010/main" val="402011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26" fill="hold"/>
                                        <p:tgtEl>
                                          <p:spTgt spid="3"/>
                                        </p:tgtEl>
                                      </p:cBhvr>
                                    </p:cmd>
                                  </p:childTnLst>
                                </p:cTn>
                              </p:par>
                              <p:par>
                                <p:cTn id="7" presetID="10" presetClass="entr" presetSubtype="0" repeatCount="0" fill="hold" grpId="0" nodeType="withEffect">
                                  <p:stCondLst>
                                    <p:cond delay="680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250"/>
                                        <p:tgtEl>
                                          <p:spTgt spid="6"/>
                                        </p:tgtEl>
                                      </p:cBhvr>
                                    </p:animEffect>
                                  </p:childTnLst>
                                </p:cTn>
                              </p:par>
                              <p:par>
                                <p:cTn id="10" presetID="10" presetClass="entr" presetSubtype="0" repeatCount="0" fill="hold" nodeType="withEffect">
                                  <p:stCondLst>
                                    <p:cond delay="68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lstStyle/>
          <a:p>
            <a:r>
              <a:rPr lang="en-US" dirty="0"/>
              <a:t>Kyle Murphy</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Director, </a:t>
            </a:r>
            <a:r>
              <a:rPr lang="en-US" dirty="0" err="1"/>
              <a:t>FanOne</a:t>
            </a:r>
            <a:r>
              <a:rPr lang="en-US" dirty="0"/>
              <a:t> Marketing </a:t>
            </a:r>
          </a:p>
          <a:p>
            <a:r>
              <a:rPr lang="en-US" dirty="0"/>
              <a:t>Paciolan</a:t>
            </a:r>
          </a:p>
        </p:txBody>
      </p:sp>
      <p:pic>
        <p:nvPicPr>
          <p:cNvPr id="3" name="Picture Placeholder 2" descr="A person standing in front of a tree&#10;&#10;Description automatically generated with medium confidence">
            <a:extLst>
              <a:ext uri="{FF2B5EF4-FFF2-40B4-BE49-F238E27FC236}">
                <a16:creationId xmlns:a16="http://schemas.microsoft.com/office/drawing/2014/main" id="{2AF441BE-CC32-47D8-8D25-EA9516D58C91}"/>
              </a:ext>
            </a:extLst>
          </p:cNvPr>
          <p:cNvPicPr>
            <a:picLocks noGrp="1" noChangeAspect="1"/>
          </p:cNvPicPr>
          <p:nvPr>
            <p:ph type="pic" sz="quarter" idx="10"/>
          </p:nvPr>
        </p:nvPicPr>
        <p:blipFill rotWithShape="1">
          <a:blip r:embed="rId2"/>
          <a:srcRect l="33372" t="28101" r="22378" b="25886"/>
          <a:stretch/>
        </p:blipFill>
        <p:spPr>
          <a:xfrm rot="16200000">
            <a:off x="-74613" y="2279650"/>
            <a:ext cx="3606801" cy="2500313"/>
          </a:xfrm>
        </p:spPr>
      </p:pic>
    </p:spTree>
    <p:extLst>
      <p:ext uri="{BB962C8B-B14F-4D97-AF65-F5344CB8AC3E}">
        <p14:creationId xmlns:p14="http://schemas.microsoft.com/office/powerpoint/2010/main" val="1130289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 email&#10;&#10;Description automatically generated">
            <a:extLst>
              <a:ext uri="{FF2B5EF4-FFF2-40B4-BE49-F238E27FC236}">
                <a16:creationId xmlns:a16="http://schemas.microsoft.com/office/drawing/2014/main" id="{B33A29CE-171A-43FD-92AE-BB199560C8AD}"/>
              </a:ext>
            </a:extLst>
          </p:cNvPr>
          <p:cNvPicPr>
            <a:picLocks noChangeAspect="1"/>
          </p:cNvPicPr>
          <p:nvPr/>
        </p:nvPicPr>
        <p:blipFill rotWithShape="1">
          <a:blip r:embed="rId2"/>
          <a:srcRect l="41214" t="70545" r="35849" b="20164"/>
          <a:stretch/>
        </p:blipFill>
        <p:spPr>
          <a:xfrm>
            <a:off x="2361177" y="2603377"/>
            <a:ext cx="7137929" cy="1442491"/>
          </a:xfrm>
          <a:prstGeom prst="rect">
            <a:avLst/>
          </a:prstGeom>
        </p:spPr>
      </p:pic>
    </p:spTree>
    <p:extLst>
      <p:ext uri="{BB962C8B-B14F-4D97-AF65-F5344CB8AC3E}">
        <p14:creationId xmlns:p14="http://schemas.microsoft.com/office/powerpoint/2010/main" val="143415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1BB055-3F40-4187-A63E-D3218637C6D2}"/>
              </a:ext>
            </a:extLst>
          </p:cNvPr>
          <p:cNvSpPr>
            <a:spLocks noGrp="1"/>
          </p:cNvSpPr>
          <p:nvPr>
            <p:ph type="title"/>
          </p:nvPr>
        </p:nvSpPr>
        <p:spPr/>
        <p:txBody>
          <a:bodyPr/>
          <a:lstStyle/>
          <a:p>
            <a:r>
              <a:rPr lang="en-US" dirty="0"/>
              <a:t>WHY ORACLE ELOQUA?</a:t>
            </a:r>
          </a:p>
        </p:txBody>
      </p:sp>
      <p:sp>
        <p:nvSpPr>
          <p:cNvPr id="47" name="TextBox 46">
            <a:extLst>
              <a:ext uri="{FF2B5EF4-FFF2-40B4-BE49-F238E27FC236}">
                <a16:creationId xmlns:a16="http://schemas.microsoft.com/office/drawing/2014/main" id="{A7068451-EB5C-41E0-A41C-608BFA996ED8}"/>
              </a:ext>
            </a:extLst>
          </p:cNvPr>
          <p:cNvSpPr txBox="1"/>
          <p:nvPr/>
        </p:nvSpPr>
        <p:spPr>
          <a:xfrm>
            <a:off x="9527361" y="4247841"/>
            <a:ext cx="2502253" cy="553998"/>
          </a:xfrm>
          <a:prstGeom prst="rect">
            <a:avLst/>
          </a:prstGeom>
        </p:spPr>
        <p:txBody>
          <a:bodyPr vert="horz" wrap="square" lIns="0" tIns="0" rIns="0" bIns="0" rtlCol="0" anchor="t">
            <a:spAutoFit/>
          </a:bodyPr>
          <a:lstStyle/>
          <a:p>
            <a:pPr algn="ctr">
              <a:buClr>
                <a:srgbClr val="FFFFFF">
                  <a:lumMod val="60000"/>
                  <a:lumOff val="40000"/>
                </a:srgbClr>
              </a:buClr>
            </a:pPr>
            <a:r>
              <a:rPr lang="en-US" dirty="0"/>
              <a:t>Robust Reporting </a:t>
            </a:r>
          </a:p>
          <a:p>
            <a:pPr algn="ctr">
              <a:buClr>
                <a:srgbClr val="FFFFFF">
                  <a:lumMod val="60000"/>
                  <a:lumOff val="40000"/>
                </a:srgbClr>
              </a:buClr>
            </a:pPr>
            <a:r>
              <a:rPr lang="en-US" dirty="0"/>
              <a:t>&amp; Analytics</a:t>
            </a:r>
          </a:p>
        </p:txBody>
      </p:sp>
      <p:grpSp>
        <p:nvGrpSpPr>
          <p:cNvPr id="48" name="Group 47">
            <a:extLst>
              <a:ext uri="{FF2B5EF4-FFF2-40B4-BE49-F238E27FC236}">
                <a16:creationId xmlns:a16="http://schemas.microsoft.com/office/drawing/2014/main" id="{F746AA24-403B-41CC-AA77-93A4A22011B1}"/>
              </a:ext>
            </a:extLst>
          </p:cNvPr>
          <p:cNvGrpSpPr/>
          <p:nvPr/>
        </p:nvGrpSpPr>
        <p:grpSpPr>
          <a:xfrm>
            <a:off x="9951099" y="2001258"/>
            <a:ext cx="1654778" cy="2170899"/>
            <a:chOff x="5255995" y="2520334"/>
            <a:chExt cx="1654778" cy="2170899"/>
          </a:xfrm>
        </p:grpSpPr>
        <p:cxnSp>
          <p:nvCxnSpPr>
            <p:cNvPr id="49" name="Straight Connector 48">
              <a:extLst>
                <a:ext uri="{FF2B5EF4-FFF2-40B4-BE49-F238E27FC236}">
                  <a16:creationId xmlns:a16="http://schemas.microsoft.com/office/drawing/2014/main" id="{F8DA1251-F9CE-47B6-84C0-4FD4DE1D8A1C}"/>
                </a:ext>
              </a:extLst>
            </p:cNvPr>
            <p:cNvCxnSpPr/>
            <p:nvPr/>
          </p:nvCxnSpPr>
          <p:spPr>
            <a:xfrm flipV="1">
              <a:off x="6083383" y="4153191"/>
              <a:ext cx="1" cy="538042"/>
            </a:xfrm>
            <a:prstGeom prst="line">
              <a:avLst/>
            </a:prstGeom>
            <a:ln w="25400">
              <a:solidFill>
                <a:srgbClr val="9CBEC5"/>
              </a:solidFill>
              <a:miter lim="800000"/>
              <a:tailEnd type="ova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130A36C1-B9E7-4D40-ADB0-E5BD32E7CCE7}"/>
                </a:ext>
              </a:extLst>
            </p:cNvPr>
            <p:cNvSpPr>
              <a:spLocks noChangeAspect="1"/>
            </p:cNvSpPr>
            <p:nvPr/>
          </p:nvSpPr>
          <p:spPr bwMode="gray">
            <a:xfrm>
              <a:off x="5255995" y="2520334"/>
              <a:ext cx="1654778" cy="1632857"/>
            </a:xfrm>
            <a:prstGeom prst="ellipse">
              <a:avLst/>
            </a:prstGeom>
            <a:noFill/>
            <a:ln w="25400">
              <a:solidFill>
                <a:srgbClr val="9CBEC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solidFill>
                  <a:srgbClr val="FFFFFF"/>
                </a:solidFill>
              </a:endParaRPr>
            </a:p>
          </p:txBody>
        </p:sp>
        <p:sp>
          <p:nvSpPr>
            <p:cNvPr id="51" name="Freeform 2">
              <a:extLst>
                <a:ext uri="{FF2B5EF4-FFF2-40B4-BE49-F238E27FC236}">
                  <a16:creationId xmlns:a16="http://schemas.microsoft.com/office/drawing/2014/main" id="{A9FE6A24-0436-413F-9A01-74DB2BD75D82}"/>
                </a:ext>
              </a:extLst>
            </p:cNvPr>
            <p:cNvSpPr>
              <a:spLocks noChangeAspect="1" noChangeArrowheads="1"/>
            </p:cNvSpPr>
            <p:nvPr/>
          </p:nvSpPr>
          <p:spPr bwMode="auto">
            <a:xfrm>
              <a:off x="5579288" y="2957034"/>
              <a:ext cx="1008192" cy="945180"/>
            </a:xfrm>
            <a:custGeom>
              <a:avLst/>
              <a:gdLst>
                <a:gd name="T0" fmla="*/ 695 w 2964"/>
                <a:gd name="T1" fmla="*/ 555 h 2778"/>
                <a:gd name="T2" fmla="*/ 926 w 2964"/>
                <a:gd name="T3" fmla="*/ 555 h 2778"/>
                <a:gd name="T4" fmla="*/ 2777 w 2964"/>
                <a:gd name="T5" fmla="*/ 833 h 2778"/>
                <a:gd name="T6" fmla="*/ 1621 w 2964"/>
                <a:gd name="T7" fmla="*/ 185 h 2778"/>
                <a:gd name="T8" fmla="*/ 185 w 2964"/>
                <a:gd name="T9" fmla="*/ 0 h 2778"/>
                <a:gd name="T10" fmla="*/ 0 w 2964"/>
                <a:gd name="T11" fmla="*/ 926 h 2778"/>
                <a:gd name="T12" fmla="*/ 324 w 2964"/>
                <a:gd name="T13" fmla="*/ 1111 h 2778"/>
                <a:gd name="T14" fmla="*/ 417 w 2964"/>
                <a:gd name="T15" fmla="*/ 1528 h 2778"/>
                <a:gd name="T16" fmla="*/ 787 w 2964"/>
                <a:gd name="T17" fmla="*/ 1030 h 2778"/>
                <a:gd name="T18" fmla="*/ 509 w 2964"/>
                <a:gd name="T19" fmla="*/ 1204 h 2778"/>
                <a:gd name="T20" fmla="*/ 185 w 2964"/>
                <a:gd name="T21" fmla="*/ 1018 h 2778"/>
                <a:gd name="T22" fmla="*/ 93 w 2964"/>
                <a:gd name="T23" fmla="*/ 185 h 2778"/>
                <a:gd name="T24" fmla="*/ 1436 w 2964"/>
                <a:gd name="T25" fmla="*/ 92 h 2778"/>
                <a:gd name="T26" fmla="*/ 1528 w 2964"/>
                <a:gd name="T27" fmla="*/ 833 h 2778"/>
                <a:gd name="T28" fmla="*/ 926 w 2964"/>
                <a:gd name="T29" fmla="*/ 1018 h 2778"/>
                <a:gd name="T30" fmla="*/ 1111 w 2964"/>
                <a:gd name="T31" fmla="*/ 2222 h 2778"/>
                <a:gd name="T32" fmla="*/ 2407 w 2964"/>
                <a:gd name="T33" fmla="*/ 2777 h 2778"/>
                <a:gd name="T34" fmla="*/ 2500 w 2964"/>
                <a:gd name="T35" fmla="*/ 2222 h 2778"/>
                <a:gd name="T36" fmla="*/ 2963 w 2964"/>
                <a:gd name="T37" fmla="*/ 2037 h 2778"/>
                <a:gd name="T38" fmla="*/ 2777 w 2964"/>
                <a:gd name="T39" fmla="*/ 833 h 2778"/>
                <a:gd name="T40" fmla="*/ 1343 w 2964"/>
                <a:gd name="T41" fmla="*/ 1528 h 2778"/>
                <a:gd name="T42" fmla="*/ 1621 w 2964"/>
                <a:gd name="T43" fmla="*/ 1528 h 2778"/>
                <a:gd name="T44" fmla="*/ 1945 w 2964"/>
                <a:gd name="T45" fmla="*/ 1667 h 2778"/>
                <a:gd name="T46" fmla="*/ 1945 w 2964"/>
                <a:gd name="T47" fmla="*/ 1389 h 2778"/>
                <a:gd name="T48" fmla="*/ 1945 w 2964"/>
                <a:gd name="T49" fmla="*/ 1667 h 2778"/>
                <a:gd name="T50" fmla="*/ 2268 w 2964"/>
                <a:gd name="T51" fmla="*/ 1528 h 2778"/>
                <a:gd name="T52" fmla="*/ 2546 w 2964"/>
                <a:gd name="T53" fmla="*/ 1528 h 2778"/>
                <a:gd name="T54" fmla="*/ 324 w 2964"/>
                <a:gd name="T55" fmla="*/ 555 h 2778"/>
                <a:gd name="T56" fmla="*/ 556 w 2964"/>
                <a:gd name="T57" fmla="*/ 555 h 2778"/>
                <a:gd name="T58" fmla="*/ 324 w 2964"/>
                <a:gd name="T59" fmla="*/ 555 h 2778"/>
                <a:gd name="T60" fmla="*/ 1181 w 2964"/>
                <a:gd name="T61" fmla="*/ 440 h 2778"/>
                <a:gd name="T62" fmla="*/ 1181 w 2964"/>
                <a:gd name="T63" fmla="*/ 671 h 2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64" h="2778">
                  <a:moveTo>
                    <a:pt x="811" y="440"/>
                  </a:moveTo>
                  <a:cubicBezTo>
                    <a:pt x="741" y="440"/>
                    <a:pt x="695" y="486"/>
                    <a:pt x="695" y="555"/>
                  </a:cubicBezTo>
                  <a:cubicBezTo>
                    <a:pt x="695" y="625"/>
                    <a:pt x="741" y="671"/>
                    <a:pt x="811" y="671"/>
                  </a:cubicBezTo>
                  <a:cubicBezTo>
                    <a:pt x="880" y="671"/>
                    <a:pt x="926" y="625"/>
                    <a:pt x="926" y="555"/>
                  </a:cubicBezTo>
                  <a:cubicBezTo>
                    <a:pt x="926" y="486"/>
                    <a:pt x="880" y="440"/>
                    <a:pt x="811" y="440"/>
                  </a:cubicBezTo>
                  <a:close/>
                  <a:moveTo>
                    <a:pt x="2777" y="833"/>
                  </a:moveTo>
                  <a:cubicBezTo>
                    <a:pt x="1621" y="833"/>
                    <a:pt x="1621" y="833"/>
                    <a:pt x="1621" y="833"/>
                  </a:cubicBezTo>
                  <a:cubicBezTo>
                    <a:pt x="1621" y="185"/>
                    <a:pt x="1621" y="185"/>
                    <a:pt x="1621" y="185"/>
                  </a:cubicBezTo>
                  <a:cubicBezTo>
                    <a:pt x="1621" y="81"/>
                    <a:pt x="1540" y="0"/>
                    <a:pt x="1436" y="0"/>
                  </a:cubicBezTo>
                  <a:cubicBezTo>
                    <a:pt x="185" y="0"/>
                    <a:pt x="185" y="0"/>
                    <a:pt x="185" y="0"/>
                  </a:cubicBezTo>
                  <a:cubicBezTo>
                    <a:pt x="81" y="0"/>
                    <a:pt x="0" y="81"/>
                    <a:pt x="0" y="185"/>
                  </a:cubicBezTo>
                  <a:cubicBezTo>
                    <a:pt x="0" y="926"/>
                    <a:pt x="0" y="926"/>
                    <a:pt x="0" y="926"/>
                  </a:cubicBezTo>
                  <a:cubicBezTo>
                    <a:pt x="0" y="1030"/>
                    <a:pt x="81" y="1111"/>
                    <a:pt x="185" y="1111"/>
                  </a:cubicBezTo>
                  <a:cubicBezTo>
                    <a:pt x="324" y="1111"/>
                    <a:pt x="324" y="1111"/>
                    <a:pt x="324" y="1111"/>
                  </a:cubicBezTo>
                  <a:cubicBezTo>
                    <a:pt x="370" y="1111"/>
                    <a:pt x="417" y="1157"/>
                    <a:pt x="417" y="1204"/>
                  </a:cubicBezTo>
                  <a:cubicBezTo>
                    <a:pt x="417" y="1528"/>
                    <a:pt x="417" y="1528"/>
                    <a:pt x="417" y="1528"/>
                  </a:cubicBezTo>
                  <a:cubicBezTo>
                    <a:pt x="787" y="1157"/>
                    <a:pt x="787" y="1157"/>
                    <a:pt x="787" y="1157"/>
                  </a:cubicBezTo>
                  <a:cubicBezTo>
                    <a:pt x="787" y="1030"/>
                    <a:pt x="787" y="1030"/>
                    <a:pt x="787" y="1030"/>
                  </a:cubicBezTo>
                  <a:cubicBezTo>
                    <a:pt x="509" y="1308"/>
                    <a:pt x="509" y="1308"/>
                    <a:pt x="509" y="1308"/>
                  </a:cubicBezTo>
                  <a:cubicBezTo>
                    <a:pt x="509" y="1204"/>
                    <a:pt x="509" y="1204"/>
                    <a:pt x="509" y="1204"/>
                  </a:cubicBezTo>
                  <a:cubicBezTo>
                    <a:pt x="509" y="1099"/>
                    <a:pt x="428" y="1018"/>
                    <a:pt x="324" y="1018"/>
                  </a:cubicBezTo>
                  <a:cubicBezTo>
                    <a:pt x="185" y="1018"/>
                    <a:pt x="185" y="1018"/>
                    <a:pt x="185" y="1018"/>
                  </a:cubicBezTo>
                  <a:cubicBezTo>
                    <a:pt x="139" y="1018"/>
                    <a:pt x="93" y="972"/>
                    <a:pt x="93" y="926"/>
                  </a:cubicBezTo>
                  <a:cubicBezTo>
                    <a:pt x="93" y="185"/>
                    <a:pt x="93" y="185"/>
                    <a:pt x="93" y="185"/>
                  </a:cubicBezTo>
                  <a:cubicBezTo>
                    <a:pt x="93" y="138"/>
                    <a:pt x="139" y="92"/>
                    <a:pt x="185" y="92"/>
                  </a:cubicBezTo>
                  <a:cubicBezTo>
                    <a:pt x="1436" y="92"/>
                    <a:pt x="1436" y="92"/>
                    <a:pt x="1436" y="92"/>
                  </a:cubicBezTo>
                  <a:cubicBezTo>
                    <a:pt x="1482" y="92"/>
                    <a:pt x="1528" y="138"/>
                    <a:pt x="1528" y="185"/>
                  </a:cubicBezTo>
                  <a:cubicBezTo>
                    <a:pt x="1528" y="833"/>
                    <a:pt x="1528" y="833"/>
                    <a:pt x="1528" y="833"/>
                  </a:cubicBezTo>
                  <a:cubicBezTo>
                    <a:pt x="1111" y="833"/>
                    <a:pt x="1111" y="833"/>
                    <a:pt x="1111" y="833"/>
                  </a:cubicBezTo>
                  <a:cubicBezTo>
                    <a:pt x="1007" y="833"/>
                    <a:pt x="926" y="914"/>
                    <a:pt x="926" y="1018"/>
                  </a:cubicBezTo>
                  <a:cubicBezTo>
                    <a:pt x="926" y="2037"/>
                    <a:pt x="926" y="2037"/>
                    <a:pt x="926" y="2037"/>
                  </a:cubicBezTo>
                  <a:cubicBezTo>
                    <a:pt x="926" y="2141"/>
                    <a:pt x="1007" y="2222"/>
                    <a:pt x="1111" y="2222"/>
                  </a:cubicBezTo>
                  <a:cubicBezTo>
                    <a:pt x="1852" y="2222"/>
                    <a:pt x="1852" y="2222"/>
                    <a:pt x="1852" y="2222"/>
                  </a:cubicBezTo>
                  <a:cubicBezTo>
                    <a:pt x="2407" y="2777"/>
                    <a:pt x="2407" y="2777"/>
                    <a:pt x="2407" y="2777"/>
                  </a:cubicBezTo>
                  <a:cubicBezTo>
                    <a:pt x="2407" y="2314"/>
                    <a:pt x="2407" y="2314"/>
                    <a:pt x="2407" y="2314"/>
                  </a:cubicBezTo>
                  <a:cubicBezTo>
                    <a:pt x="2407" y="2268"/>
                    <a:pt x="2453" y="2222"/>
                    <a:pt x="2500" y="2222"/>
                  </a:cubicBezTo>
                  <a:cubicBezTo>
                    <a:pt x="2777" y="2222"/>
                    <a:pt x="2777" y="2222"/>
                    <a:pt x="2777" y="2222"/>
                  </a:cubicBezTo>
                  <a:cubicBezTo>
                    <a:pt x="2882" y="2222"/>
                    <a:pt x="2963" y="2141"/>
                    <a:pt x="2963" y="2037"/>
                  </a:cubicBezTo>
                  <a:cubicBezTo>
                    <a:pt x="2963" y="1018"/>
                    <a:pt x="2963" y="1018"/>
                    <a:pt x="2963" y="1018"/>
                  </a:cubicBezTo>
                  <a:cubicBezTo>
                    <a:pt x="2963" y="914"/>
                    <a:pt x="2882" y="833"/>
                    <a:pt x="2777" y="833"/>
                  </a:cubicBezTo>
                  <a:close/>
                  <a:moveTo>
                    <a:pt x="1482" y="1667"/>
                  </a:moveTo>
                  <a:cubicBezTo>
                    <a:pt x="1401" y="1667"/>
                    <a:pt x="1343" y="1609"/>
                    <a:pt x="1343" y="1528"/>
                  </a:cubicBezTo>
                  <a:cubicBezTo>
                    <a:pt x="1343" y="1447"/>
                    <a:pt x="1401" y="1389"/>
                    <a:pt x="1482" y="1389"/>
                  </a:cubicBezTo>
                  <a:cubicBezTo>
                    <a:pt x="1563" y="1389"/>
                    <a:pt x="1621" y="1447"/>
                    <a:pt x="1621" y="1528"/>
                  </a:cubicBezTo>
                  <a:cubicBezTo>
                    <a:pt x="1621" y="1609"/>
                    <a:pt x="1563" y="1667"/>
                    <a:pt x="1482" y="1667"/>
                  </a:cubicBezTo>
                  <a:close/>
                  <a:moveTo>
                    <a:pt x="1945" y="1667"/>
                  </a:moveTo>
                  <a:cubicBezTo>
                    <a:pt x="1864" y="1667"/>
                    <a:pt x="1806" y="1609"/>
                    <a:pt x="1806" y="1528"/>
                  </a:cubicBezTo>
                  <a:cubicBezTo>
                    <a:pt x="1806" y="1447"/>
                    <a:pt x="1864" y="1389"/>
                    <a:pt x="1945" y="1389"/>
                  </a:cubicBezTo>
                  <a:cubicBezTo>
                    <a:pt x="2026" y="1389"/>
                    <a:pt x="2084" y="1447"/>
                    <a:pt x="2084" y="1528"/>
                  </a:cubicBezTo>
                  <a:cubicBezTo>
                    <a:pt x="2084" y="1609"/>
                    <a:pt x="2026" y="1667"/>
                    <a:pt x="1945" y="1667"/>
                  </a:cubicBezTo>
                  <a:close/>
                  <a:moveTo>
                    <a:pt x="2407" y="1667"/>
                  </a:moveTo>
                  <a:cubicBezTo>
                    <a:pt x="2326" y="1667"/>
                    <a:pt x="2268" y="1609"/>
                    <a:pt x="2268" y="1528"/>
                  </a:cubicBezTo>
                  <a:cubicBezTo>
                    <a:pt x="2268" y="1447"/>
                    <a:pt x="2326" y="1389"/>
                    <a:pt x="2407" y="1389"/>
                  </a:cubicBezTo>
                  <a:cubicBezTo>
                    <a:pt x="2488" y="1389"/>
                    <a:pt x="2546" y="1447"/>
                    <a:pt x="2546" y="1528"/>
                  </a:cubicBezTo>
                  <a:cubicBezTo>
                    <a:pt x="2546" y="1609"/>
                    <a:pt x="2488" y="1667"/>
                    <a:pt x="2407" y="1667"/>
                  </a:cubicBezTo>
                  <a:close/>
                  <a:moveTo>
                    <a:pt x="324" y="555"/>
                  </a:moveTo>
                  <a:cubicBezTo>
                    <a:pt x="324" y="625"/>
                    <a:pt x="370" y="671"/>
                    <a:pt x="440" y="671"/>
                  </a:cubicBezTo>
                  <a:cubicBezTo>
                    <a:pt x="509" y="671"/>
                    <a:pt x="556" y="625"/>
                    <a:pt x="556" y="555"/>
                  </a:cubicBezTo>
                  <a:cubicBezTo>
                    <a:pt x="556" y="486"/>
                    <a:pt x="509" y="440"/>
                    <a:pt x="440" y="440"/>
                  </a:cubicBezTo>
                  <a:cubicBezTo>
                    <a:pt x="370" y="440"/>
                    <a:pt x="324" y="486"/>
                    <a:pt x="324" y="555"/>
                  </a:cubicBezTo>
                  <a:close/>
                  <a:moveTo>
                    <a:pt x="1297" y="555"/>
                  </a:moveTo>
                  <a:cubicBezTo>
                    <a:pt x="1297" y="486"/>
                    <a:pt x="1250" y="440"/>
                    <a:pt x="1181" y="440"/>
                  </a:cubicBezTo>
                  <a:cubicBezTo>
                    <a:pt x="1111" y="440"/>
                    <a:pt x="1065" y="486"/>
                    <a:pt x="1065" y="555"/>
                  </a:cubicBezTo>
                  <a:cubicBezTo>
                    <a:pt x="1065" y="625"/>
                    <a:pt x="1111" y="671"/>
                    <a:pt x="1181" y="671"/>
                  </a:cubicBezTo>
                  <a:cubicBezTo>
                    <a:pt x="1250" y="671"/>
                    <a:pt x="1297" y="625"/>
                    <a:pt x="1297" y="555"/>
                  </a:cubicBezTo>
                  <a:close/>
                </a:path>
              </a:pathLst>
            </a:custGeom>
            <a:solidFill>
              <a:srgbClr val="002060"/>
            </a:solidFill>
            <a:ln>
              <a:solidFill>
                <a:srgbClr val="9CBEC5"/>
              </a:solidFill>
            </a:ln>
            <a:effectLst/>
            <a:extLst>
              <a:ext uri="{91240B29-F687-4f45-9708-019B960494DF}">
                <a14:hiddenLine xmlns:a14="http://schemas.microsoft.com/office/drawing/2010/main" xmlns="" xmlns:p15="http://schemas.microsoft.com/office/powerpoint/2012/main" xmlns:p14="http://schemas.microsoft.com/office/powerpoint/2010/main" w="9525" cap="flat">
                  <a:solidFill>
                    <a:srgbClr val="808080"/>
                  </a:solidFill>
                  <a:bevel/>
                  <a:headEnd/>
                  <a:tailEnd/>
                </a14:hiddenLine>
              </a:ext>
              <a:ext uri="{AF507438-7753-43e0-B8FC-AC1667EBCBE1}">
                <a14:hiddenEffects xmlns:a14="http://schemas.microsoft.com/office/drawing/2010/main" xmlns="" xmlns:p15="http://schemas.microsoft.com/office/powerpoint/2012/main" xmlns:p14="http://schemas.microsoft.com/office/powerpoint/2010/main">
                  <a:effectLst>
                    <a:outerShdw blurRad="63500" dist="38099" dir="2700000" algn="ctr" rotWithShape="0">
                      <a:srgbClr val="000000">
                        <a:alpha val="74998"/>
                      </a:srgbClr>
                    </a:outerShdw>
                  </a:effectLst>
                </a14:hiddenEffects>
              </a:ext>
            </a:extLst>
          </p:spPr>
          <p:txBody>
            <a:bodyPr wrap="none" anchor="ctr"/>
            <a:lstStyle/>
            <a:p>
              <a:endParaRPr lang="en-US">
                <a:solidFill>
                  <a:srgbClr val="FFFFFF"/>
                </a:solidFill>
              </a:endParaRPr>
            </a:p>
          </p:txBody>
        </p:sp>
      </p:grpSp>
      <p:sp>
        <p:nvSpPr>
          <p:cNvPr id="52" name="TextBox 51">
            <a:extLst>
              <a:ext uri="{FF2B5EF4-FFF2-40B4-BE49-F238E27FC236}">
                <a16:creationId xmlns:a16="http://schemas.microsoft.com/office/drawing/2014/main" id="{027DBEE9-6D93-4C84-B69D-43D062DFDF16}"/>
              </a:ext>
            </a:extLst>
          </p:cNvPr>
          <p:cNvSpPr txBox="1"/>
          <p:nvPr/>
        </p:nvSpPr>
        <p:spPr>
          <a:xfrm>
            <a:off x="1519664" y="4247841"/>
            <a:ext cx="2179095" cy="830997"/>
          </a:xfrm>
          <a:prstGeom prst="rect">
            <a:avLst/>
          </a:prstGeom>
        </p:spPr>
        <p:txBody>
          <a:bodyPr vert="horz" wrap="square" lIns="0" tIns="0" rIns="0" bIns="0" rtlCol="0" anchor="t">
            <a:spAutoFit/>
          </a:bodyPr>
          <a:lstStyle/>
          <a:p>
            <a:pPr algn="ctr"/>
            <a:r>
              <a:rPr lang="en-US" dirty="0"/>
              <a:t>Advanced </a:t>
            </a:r>
            <a:br>
              <a:rPr lang="en-US" dirty="0"/>
            </a:br>
            <a:r>
              <a:rPr lang="en-US" dirty="0"/>
              <a:t>Targeting and Lead </a:t>
            </a:r>
            <a:br>
              <a:rPr lang="en-US" dirty="0"/>
            </a:br>
            <a:r>
              <a:rPr lang="en-US" dirty="0"/>
              <a:t>Management</a:t>
            </a:r>
          </a:p>
        </p:txBody>
      </p:sp>
      <p:grpSp>
        <p:nvGrpSpPr>
          <p:cNvPr id="53" name="Group 52">
            <a:extLst>
              <a:ext uri="{FF2B5EF4-FFF2-40B4-BE49-F238E27FC236}">
                <a16:creationId xmlns:a16="http://schemas.microsoft.com/office/drawing/2014/main" id="{81D5E738-4A41-484F-B8FA-B5087A059703}"/>
              </a:ext>
            </a:extLst>
          </p:cNvPr>
          <p:cNvGrpSpPr/>
          <p:nvPr/>
        </p:nvGrpSpPr>
        <p:grpSpPr>
          <a:xfrm>
            <a:off x="1720799" y="2001398"/>
            <a:ext cx="1654777" cy="2170897"/>
            <a:chOff x="731486" y="2539440"/>
            <a:chExt cx="1654777" cy="2170897"/>
          </a:xfrm>
        </p:grpSpPr>
        <p:sp>
          <p:nvSpPr>
            <p:cNvPr id="54" name="Oval 53">
              <a:extLst>
                <a:ext uri="{FF2B5EF4-FFF2-40B4-BE49-F238E27FC236}">
                  <a16:creationId xmlns:a16="http://schemas.microsoft.com/office/drawing/2014/main" id="{B4BBE1A5-2F8E-4FDB-A07A-839CEE57E121}"/>
                </a:ext>
              </a:extLst>
            </p:cNvPr>
            <p:cNvSpPr>
              <a:spLocks noChangeAspect="1"/>
            </p:cNvSpPr>
            <p:nvPr/>
          </p:nvSpPr>
          <p:spPr bwMode="gray">
            <a:xfrm>
              <a:off x="731486" y="2539440"/>
              <a:ext cx="1654777" cy="1632856"/>
            </a:xfrm>
            <a:prstGeom prst="ellipse">
              <a:avLst/>
            </a:prstGeom>
            <a:noFill/>
            <a:ln w="25400">
              <a:solidFill>
                <a:srgbClr val="9CBEC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solidFill>
                  <a:srgbClr val="FFFFFF"/>
                </a:solidFill>
              </a:endParaRPr>
            </a:p>
          </p:txBody>
        </p:sp>
        <p:cxnSp>
          <p:nvCxnSpPr>
            <p:cNvPr id="55" name="Straight Connector 54">
              <a:extLst>
                <a:ext uri="{FF2B5EF4-FFF2-40B4-BE49-F238E27FC236}">
                  <a16:creationId xmlns:a16="http://schemas.microsoft.com/office/drawing/2014/main" id="{E2A20206-481F-4521-BA00-DAC5C092D636}"/>
                </a:ext>
              </a:extLst>
            </p:cNvPr>
            <p:cNvCxnSpPr/>
            <p:nvPr/>
          </p:nvCxnSpPr>
          <p:spPr>
            <a:xfrm flipV="1">
              <a:off x="1558875" y="4172295"/>
              <a:ext cx="1" cy="538042"/>
            </a:xfrm>
            <a:prstGeom prst="line">
              <a:avLst/>
            </a:prstGeom>
            <a:ln w="25400">
              <a:solidFill>
                <a:srgbClr val="9CBEC5"/>
              </a:solidFill>
              <a:miter lim="800000"/>
              <a:tailEnd type="oval"/>
            </a:ln>
          </p:spPr>
          <p:style>
            <a:lnRef idx="1">
              <a:schemeClr val="accent1"/>
            </a:lnRef>
            <a:fillRef idx="0">
              <a:schemeClr val="accent1"/>
            </a:fillRef>
            <a:effectRef idx="0">
              <a:schemeClr val="accent1"/>
            </a:effectRef>
            <a:fontRef idx="minor">
              <a:schemeClr val="tx1"/>
            </a:fontRef>
          </p:style>
        </p:cxnSp>
        <p:sp>
          <p:nvSpPr>
            <p:cNvPr id="56" name="Freeform 58">
              <a:extLst>
                <a:ext uri="{FF2B5EF4-FFF2-40B4-BE49-F238E27FC236}">
                  <a16:creationId xmlns:a16="http://schemas.microsoft.com/office/drawing/2014/main" id="{EC7679EE-DA3C-4A03-9187-FE54B0EA63FE}"/>
                </a:ext>
              </a:extLst>
            </p:cNvPr>
            <p:cNvSpPr>
              <a:spLocks noChangeAspect="1" noChangeArrowheads="1"/>
            </p:cNvSpPr>
            <p:nvPr/>
          </p:nvSpPr>
          <p:spPr bwMode="auto">
            <a:xfrm>
              <a:off x="1009895" y="2988636"/>
              <a:ext cx="1097960" cy="720536"/>
            </a:xfrm>
            <a:custGeom>
              <a:avLst/>
              <a:gdLst>
                <a:gd name="T0" fmla="*/ 1158 w 2964"/>
                <a:gd name="T1" fmla="*/ 614 h 1946"/>
                <a:gd name="T2" fmla="*/ 1389 w 2964"/>
                <a:gd name="T3" fmla="*/ 904 h 1946"/>
                <a:gd name="T4" fmla="*/ 1482 w 2964"/>
                <a:gd name="T5" fmla="*/ 463 h 1946"/>
                <a:gd name="T6" fmla="*/ 1158 w 2964"/>
                <a:gd name="T7" fmla="*/ 278 h 1946"/>
                <a:gd name="T8" fmla="*/ 1482 w 2964"/>
                <a:gd name="T9" fmla="*/ 324 h 1946"/>
                <a:gd name="T10" fmla="*/ 1482 w 2964"/>
                <a:gd name="T11" fmla="*/ 417 h 1946"/>
                <a:gd name="T12" fmla="*/ 2407 w 2964"/>
                <a:gd name="T13" fmla="*/ 47 h 1946"/>
                <a:gd name="T14" fmla="*/ 231 w 2964"/>
                <a:gd name="T15" fmla="*/ 47 h 1946"/>
                <a:gd name="T16" fmla="*/ 0 w 2964"/>
                <a:gd name="T17" fmla="*/ 880 h 1946"/>
                <a:gd name="T18" fmla="*/ 556 w 2964"/>
                <a:gd name="T19" fmla="*/ 1945 h 1946"/>
                <a:gd name="T20" fmla="*/ 1482 w 2964"/>
                <a:gd name="T21" fmla="*/ 1343 h 1946"/>
                <a:gd name="T22" fmla="*/ 1042 w 2964"/>
                <a:gd name="T23" fmla="*/ 1621 h 1946"/>
                <a:gd name="T24" fmla="*/ 880 w 2964"/>
                <a:gd name="T25" fmla="*/ 1714 h 1946"/>
                <a:gd name="T26" fmla="*/ 2963 w 2964"/>
                <a:gd name="T27" fmla="*/ 1945 h 1946"/>
                <a:gd name="T28" fmla="*/ 405 w 2964"/>
                <a:gd name="T29" fmla="*/ 1888 h 1946"/>
                <a:gd name="T30" fmla="*/ 243 w 2964"/>
                <a:gd name="T31" fmla="*/ 1864 h 1946"/>
                <a:gd name="T32" fmla="*/ 405 w 2964"/>
                <a:gd name="T33" fmla="*/ 1888 h 1946"/>
                <a:gd name="T34" fmla="*/ 93 w 2964"/>
                <a:gd name="T35" fmla="*/ 927 h 1946"/>
                <a:gd name="T36" fmla="*/ 1482 w 2964"/>
                <a:gd name="T37" fmla="*/ 1158 h 1946"/>
                <a:gd name="T38" fmla="*/ 556 w 2964"/>
                <a:gd name="T39" fmla="*/ 834 h 1946"/>
                <a:gd name="T40" fmla="*/ 2314 w 2964"/>
                <a:gd name="T41" fmla="*/ 93 h 1946"/>
                <a:gd name="T42" fmla="*/ 1482 w 2964"/>
                <a:gd name="T43" fmla="*/ 1158 h 1946"/>
                <a:gd name="T44" fmla="*/ 1574 w 2964"/>
                <a:gd name="T45" fmla="*/ 1853 h 1946"/>
                <a:gd name="T46" fmla="*/ 1933 w 2964"/>
                <a:gd name="T47" fmla="*/ 1552 h 1946"/>
                <a:gd name="T48" fmla="*/ 2349 w 2964"/>
                <a:gd name="T49" fmla="*/ 1714 h 1946"/>
                <a:gd name="T50" fmla="*/ 1644 w 2964"/>
                <a:gd name="T51" fmla="*/ 1853 h 1946"/>
                <a:gd name="T52" fmla="*/ 2870 w 2964"/>
                <a:gd name="T53" fmla="*/ 1193 h 1946"/>
                <a:gd name="T54" fmla="*/ 2314 w 2964"/>
                <a:gd name="T55" fmla="*/ 1679 h 1946"/>
                <a:gd name="T56" fmla="*/ 1574 w 2964"/>
                <a:gd name="T57" fmla="*/ 1123 h 1946"/>
                <a:gd name="T58" fmla="*/ 2870 w 2964"/>
                <a:gd name="T59" fmla="*/ 1123 h 1946"/>
                <a:gd name="T60" fmla="*/ 174 w 2964"/>
                <a:gd name="T61" fmla="*/ 1540 h 1946"/>
                <a:gd name="T62" fmla="*/ 231 w 2964"/>
                <a:gd name="T63" fmla="*/ 1540 h 1946"/>
                <a:gd name="T64" fmla="*/ 301 w 2964"/>
                <a:gd name="T65" fmla="*/ 1540 h 1946"/>
                <a:gd name="T66" fmla="*/ 359 w 2964"/>
                <a:gd name="T67" fmla="*/ 1540 h 1946"/>
                <a:gd name="T68" fmla="*/ 428 w 2964"/>
                <a:gd name="T69" fmla="*/ 1447 h 1946"/>
                <a:gd name="T70" fmla="*/ 382 w 2964"/>
                <a:gd name="T71" fmla="*/ 1401 h 1946"/>
                <a:gd name="T72" fmla="*/ 452 w 2964"/>
                <a:gd name="T73" fmla="*/ 1320 h 1946"/>
                <a:gd name="T74" fmla="*/ 405 w 2964"/>
                <a:gd name="T75" fmla="*/ 1274 h 1946"/>
                <a:gd name="T76" fmla="*/ 370 w 2964"/>
                <a:gd name="T77" fmla="*/ 1181 h 1946"/>
                <a:gd name="T78" fmla="*/ 278 w 2964"/>
                <a:gd name="T79" fmla="*/ 1274 h 1946"/>
                <a:gd name="T80" fmla="*/ 243 w 2964"/>
                <a:gd name="T81" fmla="*/ 1181 h 1946"/>
                <a:gd name="T82" fmla="*/ 185 w 2964"/>
                <a:gd name="T83" fmla="*/ 1274 h 1946"/>
                <a:gd name="T84" fmla="*/ 185 w 2964"/>
                <a:gd name="T85" fmla="*/ 1332 h 1946"/>
                <a:gd name="T86" fmla="*/ 150 w 2964"/>
                <a:gd name="T87" fmla="*/ 1401 h 1946"/>
                <a:gd name="T88" fmla="*/ 150 w 2964"/>
                <a:gd name="T89" fmla="*/ 1459 h 1946"/>
                <a:gd name="T90" fmla="*/ 324 w 2964"/>
                <a:gd name="T91" fmla="*/ 1401 h 1946"/>
                <a:gd name="T92" fmla="*/ 2223 w 2964"/>
                <a:gd name="T93" fmla="*/ 1552 h 1946"/>
                <a:gd name="T94" fmla="*/ 2303 w 2964"/>
                <a:gd name="T95" fmla="*/ 1482 h 1946"/>
                <a:gd name="T96" fmla="*/ 2049 w 2964"/>
                <a:gd name="T97" fmla="*/ 1320 h 1946"/>
                <a:gd name="T98" fmla="*/ 2361 w 2964"/>
                <a:gd name="T99" fmla="*/ 1390 h 1946"/>
                <a:gd name="T100" fmla="*/ 2314 w 2964"/>
                <a:gd name="T101" fmla="*/ 1216 h 1946"/>
                <a:gd name="T102" fmla="*/ 2268 w 2964"/>
                <a:gd name="T103" fmla="*/ 1228 h 1946"/>
                <a:gd name="T104" fmla="*/ 2211 w 2964"/>
                <a:gd name="T105" fmla="*/ 1436 h 1946"/>
                <a:gd name="T106" fmla="*/ 2465 w 2964"/>
                <a:gd name="T107" fmla="*/ 1308 h 1946"/>
                <a:gd name="T108" fmla="*/ 2223 w 2964"/>
                <a:gd name="T109" fmla="*/ 1552 h 1946"/>
                <a:gd name="T110" fmla="*/ 2165 w 2964"/>
                <a:gd name="T111" fmla="*/ 1320 h 1946"/>
                <a:gd name="T112" fmla="*/ 2268 w 2964"/>
                <a:gd name="T113" fmla="*/ 1343 h 1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64" h="1946">
                  <a:moveTo>
                    <a:pt x="1482" y="463"/>
                  </a:moveTo>
                  <a:cubicBezTo>
                    <a:pt x="1158" y="463"/>
                    <a:pt x="1158" y="463"/>
                    <a:pt x="1158" y="463"/>
                  </a:cubicBezTo>
                  <a:cubicBezTo>
                    <a:pt x="1158" y="614"/>
                    <a:pt x="1158" y="614"/>
                    <a:pt x="1158" y="614"/>
                  </a:cubicBezTo>
                  <a:cubicBezTo>
                    <a:pt x="972" y="614"/>
                    <a:pt x="972" y="614"/>
                    <a:pt x="972" y="614"/>
                  </a:cubicBezTo>
                  <a:cubicBezTo>
                    <a:pt x="1250" y="904"/>
                    <a:pt x="1250" y="904"/>
                    <a:pt x="1250" y="904"/>
                  </a:cubicBezTo>
                  <a:cubicBezTo>
                    <a:pt x="1285" y="938"/>
                    <a:pt x="1354" y="938"/>
                    <a:pt x="1389" y="904"/>
                  </a:cubicBezTo>
                  <a:cubicBezTo>
                    <a:pt x="1667" y="614"/>
                    <a:pt x="1667" y="614"/>
                    <a:pt x="1667" y="614"/>
                  </a:cubicBezTo>
                  <a:cubicBezTo>
                    <a:pt x="1482" y="614"/>
                    <a:pt x="1482" y="614"/>
                    <a:pt x="1482" y="614"/>
                  </a:cubicBezTo>
                  <a:lnTo>
                    <a:pt x="1482" y="463"/>
                  </a:lnTo>
                  <a:close/>
                  <a:moveTo>
                    <a:pt x="1482" y="232"/>
                  </a:moveTo>
                  <a:cubicBezTo>
                    <a:pt x="1158" y="232"/>
                    <a:pt x="1158" y="232"/>
                    <a:pt x="1158" y="232"/>
                  </a:cubicBezTo>
                  <a:cubicBezTo>
                    <a:pt x="1158" y="278"/>
                    <a:pt x="1158" y="278"/>
                    <a:pt x="1158" y="278"/>
                  </a:cubicBezTo>
                  <a:cubicBezTo>
                    <a:pt x="1482" y="278"/>
                    <a:pt x="1482" y="278"/>
                    <a:pt x="1482" y="278"/>
                  </a:cubicBezTo>
                  <a:lnTo>
                    <a:pt x="1482" y="232"/>
                  </a:lnTo>
                  <a:close/>
                  <a:moveTo>
                    <a:pt x="1482" y="324"/>
                  </a:moveTo>
                  <a:cubicBezTo>
                    <a:pt x="1158" y="324"/>
                    <a:pt x="1158" y="324"/>
                    <a:pt x="1158" y="324"/>
                  </a:cubicBezTo>
                  <a:cubicBezTo>
                    <a:pt x="1158" y="417"/>
                    <a:pt x="1158" y="417"/>
                    <a:pt x="1158" y="417"/>
                  </a:cubicBezTo>
                  <a:cubicBezTo>
                    <a:pt x="1482" y="417"/>
                    <a:pt x="1482" y="417"/>
                    <a:pt x="1482" y="417"/>
                  </a:cubicBezTo>
                  <a:lnTo>
                    <a:pt x="1482" y="324"/>
                  </a:lnTo>
                  <a:close/>
                  <a:moveTo>
                    <a:pt x="2407" y="927"/>
                  </a:moveTo>
                  <a:cubicBezTo>
                    <a:pt x="2407" y="47"/>
                    <a:pt x="2407" y="47"/>
                    <a:pt x="2407" y="47"/>
                  </a:cubicBezTo>
                  <a:cubicBezTo>
                    <a:pt x="2407" y="24"/>
                    <a:pt x="2384" y="0"/>
                    <a:pt x="2361" y="0"/>
                  </a:cubicBezTo>
                  <a:cubicBezTo>
                    <a:pt x="278" y="0"/>
                    <a:pt x="278" y="0"/>
                    <a:pt x="278" y="0"/>
                  </a:cubicBezTo>
                  <a:cubicBezTo>
                    <a:pt x="255" y="0"/>
                    <a:pt x="231" y="24"/>
                    <a:pt x="231" y="47"/>
                  </a:cubicBezTo>
                  <a:cubicBezTo>
                    <a:pt x="231" y="834"/>
                    <a:pt x="231" y="834"/>
                    <a:pt x="231" y="834"/>
                  </a:cubicBezTo>
                  <a:cubicBezTo>
                    <a:pt x="46" y="834"/>
                    <a:pt x="46" y="834"/>
                    <a:pt x="46" y="834"/>
                  </a:cubicBezTo>
                  <a:cubicBezTo>
                    <a:pt x="23" y="834"/>
                    <a:pt x="0" y="857"/>
                    <a:pt x="0" y="880"/>
                  </a:cubicBezTo>
                  <a:cubicBezTo>
                    <a:pt x="0" y="1899"/>
                    <a:pt x="0" y="1899"/>
                    <a:pt x="0" y="1899"/>
                  </a:cubicBezTo>
                  <a:cubicBezTo>
                    <a:pt x="0" y="1922"/>
                    <a:pt x="23" y="1945"/>
                    <a:pt x="46" y="1945"/>
                  </a:cubicBezTo>
                  <a:cubicBezTo>
                    <a:pt x="556" y="1945"/>
                    <a:pt x="556" y="1945"/>
                    <a:pt x="556" y="1945"/>
                  </a:cubicBezTo>
                  <a:cubicBezTo>
                    <a:pt x="579" y="1945"/>
                    <a:pt x="602" y="1922"/>
                    <a:pt x="602" y="1899"/>
                  </a:cubicBezTo>
                  <a:cubicBezTo>
                    <a:pt x="602" y="1343"/>
                    <a:pt x="602" y="1343"/>
                    <a:pt x="602" y="1343"/>
                  </a:cubicBezTo>
                  <a:cubicBezTo>
                    <a:pt x="1482" y="1343"/>
                    <a:pt x="1482" y="1343"/>
                    <a:pt x="1482" y="1343"/>
                  </a:cubicBezTo>
                  <a:cubicBezTo>
                    <a:pt x="1482" y="1390"/>
                    <a:pt x="1482" y="1390"/>
                    <a:pt x="1482" y="1390"/>
                  </a:cubicBezTo>
                  <a:cubicBezTo>
                    <a:pt x="1077" y="1390"/>
                    <a:pt x="1077" y="1390"/>
                    <a:pt x="1077" y="1390"/>
                  </a:cubicBezTo>
                  <a:cubicBezTo>
                    <a:pt x="1042" y="1621"/>
                    <a:pt x="1042" y="1621"/>
                    <a:pt x="1042" y="1621"/>
                  </a:cubicBezTo>
                  <a:cubicBezTo>
                    <a:pt x="926" y="1621"/>
                    <a:pt x="926" y="1621"/>
                    <a:pt x="926" y="1621"/>
                  </a:cubicBezTo>
                  <a:cubicBezTo>
                    <a:pt x="903" y="1621"/>
                    <a:pt x="880" y="1644"/>
                    <a:pt x="880" y="1667"/>
                  </a:cubicBezTo>
                  <a:cubicBezTo>
                    <a:pt x="880" y="1714"/>
                    <a:pt x="880" y="1714"/>
                    <a:pt x="880" y="1714"/>
                  </a:cubicBezTo>
                  <a:cubicBezTo>
                    <a:pt x="1482" y="1714"/>
                    <a:pt x="1482" y="1714"/>
                    <a:pt x="1482" y="1714"/>
                  </a:cubicBezTo>
                  <a:cubicBezTo>
                    <a:pt x="1482" y="1945"/>
                    <a:pt x="1482" y="1945"/>
                    <a:pt x="1482" y="1945"/>
                  </a:cubicBezTo>
                  <a:cubicBezTo>
                    <a:pt x="2963" y="1945"/>
                    <a:pt x="2963" y="1945"/>
                    <a:pt x="2963" y="1945"/>
                  </a:cubicBezTo>
                  <a:cubicBezTo>
                    <a:pt x="2963" y="927"/>
                    <a:pt x="2963" y="927"/>
                    <a:pt x="2963" y="927"/>
                  </a:cubicBezTo>
                  <a:lnTo>
                    <a:pt x="2407" y="927"/>
                  </a:lnTo>
                  <a:close/>
                  <a:moveTo>
                    <a:pt x="405" y="1888"/>
                  </a:moveTo>
                  <a:cubicBezTo>
                    <a:pt x="243" y="1888"/>
                    <a:pt x="243" y="1888"/>
                    <a:pt x="243" y="1888"/>
                  </a:cubicBezTo>
                  <a:cubicBezTo>
                    <a:pt x="243" y="1888"/>
                    <a:pt x="231" y="1888"/>
                    <a:pt x="231" y="1876"/>
                  </a:cubicBezTo>
                  <a:cubicBezTo>
                    <a:pt x="231" y="1864"/>
                    <a:pt x="243" y="1864"/>
                    <a:pt x="243" y="1864"/>
                  </a:cubicBezTo>
                  <a:cubicBezTo>
                    <a:pt x="405" y="1864"/>
                    <a:pt x="405" y="1864"/>
                    <a:pt x="405" y="1864"/>
                  </a:cubicBezTo>
                  <a:cubicBezTo>
                    <a:pt x="405" y="1864"/>
                    <a:pt x="417" y="1864"/>
                    <a:pt x="417" y="1876"/>
                  </a:cubicBezTo>
                  <a:cubicBezTo>
                    <a:pt x="417" y="1888"/>
                    <a:pt x="405" y="1888"/>
                    <a:pt x="405" y="1888"/>
                  </a:cubicBezTo>
                  <a:close/>
                  <a:moveTo>
                    <a:pt x="509" y="1806"/>
                  </a:moveTo>
                  <a:cubicBezTo>
                    <a:pt x="93" y="1806"/>
                    <a:pt x="93" y="1806"/>
                    <a:pt x="93" y="1806"/>
                  </a:cubicBezTo>
                  <a:cubicBezTo>
                    <a:pt x="93" y="927"/>
                    <a:pt x="93" y="927"/>
                    <a:pt x="93" y="927"/>
                  </a:cubicBezTo>
                  <a:cubicBezTo>
                    <a:pt x="509" y="927"/>
                    <a:pt x="509" y="927"/>
                    <a:pt x="509" y="927"/>
                  </a:cubicBezTo>
                  <a:lnTo>
                    <a:pt x="509" y="1806"/>
                  </a:lnTo>
                  <a:close/>
                  <a:moveTo>
                    <a:pt x="1482" y="1158"/>
                  </a:moveTo>
                  <a:cubicBezTo>
                    <a:pt x="602" y="1158"/>
                    <a:pt x="602" y="1158"/>
                    <a:pt x="602" y="1158"/>
                  </a:cubicBezTo>
                  <a:cubicBezTo>
                    <a:pt x="602" y="880"/>
                    <a:pt x="602" y="880"/>
                    <a:pt x="602" y="880"/>
                  </a:cubicBezTo>
                  <a:cubicBezTo>
                    <a:pt x="602" y="857"/>
                    <a:pt x="579" y="834"/>
                    <a:pt x="556" y="834"/>
                  </a:cubicBezTo>
                  <a:cubicBezTo>
                    <a:pt x="324" y="834"/>
                    <a:pt x="324" y="834"/>
                    <a:pt x="324" y="834"/>
                  </a:cubicBezTo>
                  <a:cubicBezTo>
                    <a:pt x="324" y="93"/>
                    <a:pt x="324" y="93"/>
                    <a:pt x="324" y="93"/>
                  </a:cubicBezTo>
                  <a:cubicBezTo>
                    <a:pt x="2314" y="93"/>
                    <a:pt x="2314" y="93"/>
                    <a:pt x="2314" y="93"/>
                  </a:cubicBezTo>
                  <a:cubicBezTo>
                    <a:pt x="2314" y="927"/>
                    <a:pt x="2314" y="927"/>
                    <a:pt x="2314" y="927"/>
                  </a:cubicBezTo>
                  <a:cubicBezTo>
                    <a:pt x="1482" y="927"/>
                    <a:pt x="1482" y="927"/>
                    <a:pt x="1482" y="927"/>
                  </a:cubicBezTo>
                  <a:lnTo>
                    <a:pt x="1482" y="1158"/>
                  </a:lnTo>
                  <a:close/>
                  <a:moveTo>
                    <a:pt x="1574" y="1193"/>
                  </a:moveTo>
                  <a:cubicBezTo>
                    <a:pt x="1899" y="1529"/>
                    <a:pt x="1899" y="1529"/>
                    <a:pt x="1899" y="1529"/>
                  </a:cubicBezTo>
                  <a:cubicBezTo>
                    <a:pt x="1574" y="1853"/>
                    <a:pt x="1574" y="1853"/>
                    <a:pt x="1574" y="1853"/>
                  </a:cubicBezTo>
                  <a:lnTo>
                    <a:pt x="1574" y="1193"/>
                  </a:lnTo>
                  <a:close/>
                  <a:moveTo>
                    <a:pt x="1644" y="1853"/>
                  </a:moveTo>
                  <a:cubicBezTo>
                    <a:pt x="1933" y="1552"/>
                    <a:pt x="1933" y="1552"/>
                    <a:pt x="1933" y="1552"/>
                  </a:cubicBezTo>
                  <a:cubicBezTo>
                    <a:pt x="2095" y="1714"/>
                    <a:pt x="2095" y="1714"/>
                    <a:pt x="2095" y="1714"/>
                  </a:cubicBezTo>
                  <a:cubicBezTo>
                    <a:pt x="2130" y="1749"/>
                    <a:pt x="2176" y="1760"/>
                    <a:pt x="2223" y="1760"/>
                  </a:cubicBezTo>
                  <a:cubicBezTo>
                    <a:pt x="2268" y="1760"/>
                    <a:pt x="2314" y="1749"/>
                    <a:pt x="2349" y="1714"/>
                  </a:cubicBezTo>
                  <a:cubicBezTo>
                    <a:pt x="2511" y="1552"/>
                    <a:pt x="2511" y="1552"/>
                    <a:pt x="2511" y="1552"/>
                  </a:cubicBezTo>
                  <a:cubicBezTo>
                    <a:pt x="2801" y="1853"/>
                    <a:pt x="2801" y="1853"/>
                    <a:pt x="2801" y="1853"/>
                  </a:cubicBezTo>
                  <a:lnTo>
                    <a:pt x="1644" y="1853"/>
                  </a:lnTo>
                  <a:close/>
                  <a:moveTo>
                    <a:pt x="2870" y="1853"/>
                  </a:moveTo>
                  <a:cubicBezTo>
                    <a:pt x="2546" y="1529"/>
                    <a:pt x="2546" y="1529"/>
                    <a:pt x="2546" y="1529"/>
                  </a:cubicBezTo>
                  <a:cubicBezTo>
                    <a:pt x="2870" y="1193"/>
                    <a:pt x="2870" y="1193"/>
                    <a:pt x="2870" y="1193"/>
                  </a:cubicBezTo>
                  <a:lnTo>
                    <a:pt x="2870" y="1853"/>
                  </a:lnTo>
                  <a:close/>
                  <a:moveTo>
                    <a:pt x="2870" y="1123"/>
                  </a:moveTo>
                  <a:cubicBezTo>
                    <a:pt x="2314" y="1679"/>
                    <a:pt x="2314" y="1679"/>
                    <a:pt x="2314" y="1679"/>
                  </a:cubicBezTo>
                  <a:cubicBezTo>
                    <a:pt x="2291" y="1702"/>
                    <a:pt x="2257" y="1714"/>
                    <a:pt x="2223" y="1714"/>
                  </a:cubicBezTo>
                  <a:cubicBezTo>
                    <a:pt x="2188" y="1714"/>
                    <a:pt x="2153" y="1702"/>
                    <a:pt x="2130" y="1679"/>
                  </a:cubicBezTo>
                  <a:cubicBezTo>
                    <a:pt x="1574" y="1123"/>
                    <a:pt x="1574" y="1123"/>
                    <a:pt x="1574" y="1123"/>
                  </a:cubicBezTo>
                  <a:cubicBezTo>
                    <a:pt x="1574" y="1019"/>
                    <a:pt x="1574" y="1019"/>
                    <a:pt x="1574" y="1019"/>
                  </a:cubicBezTo>
                  <a:cubicBezTo>
                    <a:pt x="2870" y="1019"/>
                    <a:pt x="2870" y="1019"/>
                    <a:pt x="2870" y="1019"/>
                  </a:cubicBezTo>
                  <a:lnTo>
                    <a:pt x="2870" y="1123"/>
                  </a:lnTo>
                  <a:close/>
                  <a:moveTo>
                    <a:pt x="150" y="1459"/>
                  </a:moveTo>
                  <a:cubicBezTo>
                    <a:pt x="185" y="1459"/>
                    <a:pt x="185" y="1459"/>
                    <a:pt x="185" y="1459"/>
                  </a:cubicBezTo>
                  <a:cubicBezTo>
                    <a:pt x="174" y="1540"/>
                    <a:pt x="174" y="1540"/>
                    <a:pt x="174" y="1540"/>
                  </a:cubicBezTo>
                  <a:cubicBezTo>
                    <a:pt x="174" y="1540"/>
                    <a:pt x="174" y="1552"/>
                    <a:pt x="185" y="1552"/>
                  </a:cubicBezTo>
                  <a:cubicBezTo>
                    <a:pt x="220" y="1552"/>
                    <a:pt x="220" y="1552"/>
                    <a:pt x="220" y="1552"/>
                  </a:cubicBezTo>
                  <a:cubicBezTo>
                    <a:pt x="231" y="1552"/>
                    <a:pt x="231" y="1540"/>
                    <a:pt x="231" y="1540"/>
                  </a:cubicBezTo>
                  <a:cubicBezTo>
                    <a:pt x="243" y="1459"/>
                    <a:pt x="243" y="1459"/>
                    <a:pt x="243" y="1459"/>
                  </a:cubicBezTo>
                  <a:cubicBezTo>
                    <a:pt x="313" y="1459"/>
                    <a:pt x="313" y="1459"/>
                    <a:pt x="313" y="1459"/>
                  </a:cubicBezTo>
                  <a:cubicBezTo>
                    <a:pt x="301" y="1540"/>
                    <a:pt x="301" y="1540"/>
                    <a:pt x="301" y="1540"/>
                  </a:cubicBezTo>
                  <a:cubicBezTo>
                    <a:pt x="301" y="1540"/>
                    <a:pt x="301" y="1552"/>
                    <a:pt x="313" y="1552"/>
                  </a:cubicBezTo>
                  <a:cubicBezTo>
                    <a:pt x="347" y="1552"/>
                    <a:pt x="347" y="1552"/>
                    <a:pt x="347" y="1552"/>
                  </a:cubicBezTo>
                  <a:cubicBezTo>
                    <a:pt x="359" y="1552"/>
                    <a:pt x="359" y="1540"/>
                    <a:pt x="359" y="1540"/>
                  </a:cubicBezTo>
                  <a:cubicBezTo>
                    <a:pt x="370" y="1459"/>
                    <a:pt x="370" y="1459"/>
                    <a:pt x="370" y="1459"/>
                  </a:cubicBezTo>
                  <a:cubicBezTo>
                    <a:pt x="417" y="1459"/>
                    <a:pt x="417" y="1459"/>
                    <a:pt x="417" y="1459"/>
                  </a:cubicBezTo>
                  <a:lnTo>
                    <a:pt x="428" y="1447"/>
                  </a:lnTo>
                  <a:cubicBezTo>
                    <a:pt x="428" y="1413"/>
                    <a:pt x="428" y="1413"/>
                    <a:pt x="428" y="1413"/>
                  </a:cubicBezTo>
                  <a:lnTo>
                    <a:pt x="417" y="1401"/>
                  </a:lnTo>
                  <a:cubicBezTo>
                    <a:pt x="382" y="1401"/>
                    <a:pt x="382" y="1401"/>
                    <a:pt x="382" y="1401"/>
                  </a:cubicBezTo>
                  <a:cubicBezTo>
                    <a:pt x="405" y="1332"/>
                    <a:pt x="405" y="1332"/>
                    <a:pt x="405" y="1332"/>
                  </a:cubicBezTo>
                  <a:cubicBezTo>
                    <a:pt x="452" y="1332"/>
                    <a:pt x="452" y="1332"/>
                    <a:pt x="452" y="1332"/>
                  </a:cubicBezTo>
                  <a:lnTo>
                    <a:pt x="452" y="1320"/>
                  </a:lnTo>
                  <a:cubicBezTo>
                    <a:pt x="452" y="1285"/>
                    <a:pt x="452" y="1285"/>
                    <a:pt x="452" y="1285"/>
                  </a:cubicBezTo>
                  <a:lnTo>
                    <a:pt x="452" y="1274"/>
                  </a:lnTo>
                  <a:cubicBezTo>
                    <a:pt x="405" y="1274"/>
                    <a:pt x="405" y="1274"/>
                    <a:pt x="405" y="1274"/>
                  </a:cubicBezTo>
                  <a:cubicBezTo>
                    <a:pt x="428" y="1193"/>
                    <a:pt x="428" y="1193"/>
                    <a:pt x="428" y="1193"/>
                  </a:cubicBezTo>
                  <a:cubicBezTo>
                    <a:pt x="428" y="1193"/>
                    <a:pt x="428" y="1181"/>
                    <a:pt x="417" y="1181"/>
                  </a:cubicBezTo>
                  <a:cubicBezTo>
                    <a:pt x="370" y="1181"/>
                    <a:pt x="370" y="1181"/>
                    <a:pt x="370" y="1181"/>
                  </a:cubicBezTo>
                  <a:lnTo>
                    <a:pt x="370" y="1193"/>
                  </a:lnTo>
                  <a:cubicBezTo>
                    <a:pt x="347" y="1274"/>
                    <a:pt x="347" y="1274"/>
                    <a:pt x="347" y="1274"/>
                  </a:cubicBezTo>
                  <a:cubicBezTo>
                    <a:pt x="278" y="1274"/>
                    <a:pt x="278" y="1274"/>
                    <a:pt x="278" y="1274"/>
                  </a:cubicBezTo>
                  <a:cubicBezTo>
                    <a:pt x="301" y="1193"/>
                    <a:pt x="301" y="1193"/>
                    <a:pt x="301" y="1193"/>
                  </a:cubicBezTo>
                  <a:lnTo>
                    <a:pt x="289" y="1181"/>
                  </a:lnTo>
                  <a:cubicBezTo>
                    <a:pt x="243" y="1181"/>
                    <a:pt x="243" y="1181"/>
                    <a:pt x="243" y="1181"/>
                  </a:cubicBezTo>
                  <a:lnTo>
                    <a:pt x="243" y="1193"/>
                  </a:lnTo>
                  <a:cubicBezTo>
                    <a:pt x="220" y="1274"/>
                    <a:pt x="220" y="1274"/>
                    <a:pt x="220" y="1274"/>
                  </a:cubicBezTo>
                  <a:cubicBezTo>
                    <a:pt x="185" y="1274"/>
                    <a:pt x="185" y="1274"/>
                    <a:pt x="185" y="1274"/>
                  </a:cubicBezTo>
                  <a:lnTo>
                    <a:pt x="174" y="1285"/>
                  </a:lnTo>
                  <a:cubicBezTo>
                    <a:pt x="174" y="1320"/>
                    <a:pt x="174" y="1320"/>
                    <a:pt x="174" y="1320"/>
                  </a:cubicBezTo>
                  <a:lnTo>
                    <a:pt x="185" y="1332"/>
                  </a:lnTo>
                  <a:cubicBezTo>
                    <a:pt x="209" y="1332"/>
                    <a:pt x="209" y="1332"/>
                    <a:pt x="209" y="1332"/>
                  </a:cubicBezTo>
                  <a:cubicBezTo>
                    <a:pt x="197" y="1401"/>
                    <a:pt x="197" y="1401"/>
                    <a:pt x="197" y="1401"/>
                  </a:cubicBezTo>
                  <a:cubicBezTo>
                    <a:pt x="150" y="1401"/>
                    <a:pt x="150" y="1401"/>
                    <a:pt x="150" y="1401"/>
                  </a:cubicBezTo>
                  <a:lnTo>
                    <a:pt x="150" y="1413"/>
                  </a:lnTo>
                  <a:cubicBezTo>
                    <a:pt x="150" y="1447"/>
                    <a:pt x="150" y="1447"/>
                    <a:pt x="150" y="1447"/>
                  </a:cubicBezTo>
                  <a:lnTo>
                    <a:pt x="150" y="1459"/>
                  </a:lnTo>
                  <a:close/>
                  <a:moveTo>
                    <a:pt x="278" y="1332"/>
                  </a:moveTo>
                  <a:cubicBezTo>
                    <a:pt x="336" y="1332"/>
                    <a:pt x="336" y="1332"/>
                    <a:pt x="336" y="1332"/>
                  </a:cubicBezTo>
                  <a:cubicBezTo>
                    <a:pt x="324" y="1401"/>
                    <a:pt x="324" y="1401"/>
                    <a:pt x="324" y="1401"/>
                  </a:cubicBezTo>
                  <a:cubicBezTo>
                    <a:pt x="255" y="1401"/>
                    <a:pt x="255" y="1401"/>
                    <a:pt x="255" y="1401"/>
                  </a:cubicBezTo>
                  <a:lnTo>
                    <a:pt x="278" y="1332"/>
                  </a:lnTo>
                  <a:close/>
                  <a:moveTo>
                    <a:pt x="2223" y="1552"/>
                  </a:moveTo>
                  <a:cubicBezTo>
                    <a:pt x="2257" y="1552"/>
                    <a:pt x="2280" y="1552"/>
                    <a:pt x="2314" y="1540"/>
                  </a:cubicBezTo>
                  <a:cubicBezTo>
                    <a:pt x="2326" y="1529"/>
                    <a:pt x="2326" y="1529"/>
                    <a:pt x="2326" y="1517"/>
                  </a:cubicBezTo>
                  <a:cubicBezTo>
                    <a:pt x="2303" y="1482"/>
                    <a:pt x="2303" y="1482"/>
                    <a:pt x="2303" y="1482"/>
                  </a:cubicBezTo>
                  <a:lnTo>
                    <a:pt x="2291" y="1482"/>
                  </a:lnTo>
                  <a:cubicBezTo>
                    <a:pt x="2268" y="1494"/>
                    <a:pt x="2245" y="1494"/>
                    <a:pt x="2223" y="1494"/>
                  </a:cubicBezTo>
                  <a:cubicBezTo>
                    <a:pt x="2130" y="1494"/>
                    <a:pt x="2049" y="1413"/>
                    <a:pt x="2049" y="1320"/>
                  </a:cubicBezTo>
                  <a:cubicBezTo>
                    <a:pt x="2049" y="1216"/>
                    <a:pt x="2130" y="1147"/>
                    <a:pt x="2223" y="1147"/>
                  </a:cubicBezTo>
                  <a:cubicBezTo>
                    <a:pt x="2326" y="1147"/>
                    <a:pt x="2396" y="1204"/>
                    <a:pt x="2396" y="1308"/>
                  </a:cubicBezTo>
                  <a:cubicBezTo>
                    <a:pt x="2396" y="1343"/>
                    <a:pt x="2384" y="1390"/>
                    <a:pt x="2361" y="1390"/>
                  </a:cubicBezTo>
                  <a:cubicBezTo>
                    <a:pt x="2338" y="1390"/>
                    <a:pt x="2326" y="1367"/>
                    <a:pt x="2326" y="1320"/>
                  </a:cubicBezTo>
                  <a:cubicBezTo>
                    <a:pt x="2326" y="1216"/>
                    <a:pt x="2326" y="1216"/>
                    <a:pt x="2326" y="1216"/>
                  </a:cubicBezTo>
                  <a:lnTo>
                    <a:pt x="2314" y="1216"/>
                  </a:lnTo>
                  <a:cubicBezTo>
                    <a:pt x="2280" y="1216"/>
                    <a:pt x="2280" y="1216"/>
                    <a:pt x="2280" y="1216"/>
                  </a:cubicBezTo>
                  <a:cubicBezTo>
                    <a:pt x="2268" y="1216"/>
                    <a:pt x="2268" y="1216"/>
                    <a:pt x="2268" y="1216"/>
                  </a:cubicBezTo>
                  <a:cubicBezTo>
                    <a:pt x="2268" y="1228"/>
                    <a:pt x="2268" y="1228"/>
                    <a:pt x="2268" y="1228"/>
                  </a:cubicBezTo>
                  <a:cubicBezTo>
                    <a:pt x="2257" y="1216"/>
                    <a:pt x="2223" y="1204"/>
                    <a:pt x="2211" y="1204"/>
                  </a:cubicBezTo>
                  <a:cubicBezTo>
                    <a:pt x="2142" y="1204"/>
                    <a:pt x="2107" y="1262"/>
                    <a:pt x="2107" y="1320"/>
                  </a:cubicBezTo>
                  <a:cubicBezTo>
                    <a:pt x="2107" y="1390"/>
                    <a:pt x="2142" y="1436"/>
                    <a:pt x="2211" y="1436"/>
                  </a:cubicBezTo>
                  <a:cubicBezTo>
                    <a:pt x="2233" y="1436"/>
                    <a:pt x="2268" y="1424"/>
                    <a:pt x="2280" y="1401"/>
                  </a:cubicBezTo>
                  <a:cubicBezTo>
                    <a:pt x="2291" y="1436"/>
                    <a:pt x="2326" y="1447"/>
                    <a:pt x="2349" y="1447"/>
                  </a:cubicBezTo>
                  <a:cubicBezTo>
                    <a:pt x="2430" y="1447"/>
                    <a:pt x="2465" y="1378"/>
                    <a:pt x="2465" y="1308"/>
                  </a:cubicBezTo>
                  <a:cubicBezTo>
                    <a:pt x="2465" y="1170"/>
                    <a:pt x="2361" y="1077"/>
                    <a:pt x="2223" y="1077"/>
                  </a:cubicBezTo>
                  <a:cubicBezTo>
                    <a:pt x="2084" y="1077"/>
                    <a:pt x="1980" y="1181"/>
                    <a:pt x="1980" y="1320"/>
                  </a:cubicBezTo>
                  <a:cubicBezTo>
                    <a:pt x="1980" y="1447"/>
                    <a:pt x="2084" y="1552"/>
                    <a:pt x="2223" y="1552"/>
                  </a:cubicBezTo>
                  <a:close/>
                  <a:moveTo>
                    <a:pt x="2268" y="1343"/>
                  </a:moveTo>
                  <a:cubicBezTo>
                    <a:pt x="2257" y="1367"/>
                    <a:pt x="2233" y="1378"/>
                    <a:pt x="2211" y="1378"/>
                  </a:cubicBezTo>
                  <a:cubicBezTo>
                    <a:pt x="2188" y="1378"/>
                    <a:pt x="2165" y="1355"/>
                    <a:pt x="2165" y="1320"/>
                  </a:cubicBezTo>
                  <a:cubicBezTo>
                    <a:pt x="2165" y="1297"/>
                    <a:pt x="2176" y="1262"/>
                    <a:pt x="2223" y="1262"/>
                  </a:cubicBezTo>
                  <a:cubicBezTo>
                    <a:pt x="2233" y="1262"/>
                    <a:pt x="2257" y="1274"/>
                    <a:pt x="2268" y="1285"/>
                  </a:cubicBezTo>
                  <a:lnTo>
                    <a:pt x="2268" y="1343"/>
                  </a:lnTo>
                  <a:close/>
                </a:path>
              </a:pathLst>
            </a:custGeom>
            <a:solidFill>
              <a:srgbClr val="002060"/>
            </a:solidFill>
            <a:ln>
              <a:solidFill>
                <a:srgbClr val="9CBEC5"/>
              </a:solidFill>
            </a:ln>
            <a:effectLst/>
            <a:extLst>
              <a:ext uri="{91240B29-F687-4f45-9708-019B960494DF}">
                <a14:hiddenLine xmlns:a14="http://schemas.microsoft.com/office/drawing/2010/main" xmlns="" xmlns:p15="http://schemas.microsoft.com/office/powerpoint/2012/main" xmlns:p14="http://schemas.microsoft.com/office/powerpoint/2010/main" w="9525" cap="flat">
                  <a:solidFill>
                    <a:srgbClr val="808080"/>
                  </a:solidFill>
                  <a:bevel/>
                  <a:headEnd/>
                  <a:tailEnd/>
                </a14:hiddenLine>
              </a:ext>
              <a:ext uri="{AF507438-7753-43e0-B8FC-AC1667EBCBE1}">
                <a14:hiddenEffects xmlns:a14="http://schemas.microsoft.com/office/drawing/2010/main" xmlns="" xmlns:p15="http://schemas.microsoft.com/office/powerpoint/2012/main" xmlns:p14="http://schemas.microsoft.com/office/powerpoint/2010/main">
                  <a:effectLst>
                    <a:outerShdw blurRad="63500" dist="38099" dir="2700000" algn="ctr" rotWithShape="0">
                      <a:srgbClr val="000000">
                        <a:alpha val="74998"/>
                      </a:srgbClr>
                    </a:outerShdw>
                  </a:effectLst>
                </a14:hiddenEffects>
              </a:ext>
            </a:extLst>
          </p:spPr>
          <p:txBody>
            <a:bodyPr wrap="none" anchor="ctr"/>
            <a:lstStyle/>
            <a:p>
              <a:endParaRPr lang="en-US">
                <a:solidFill>
                  <a:srgbClr val="FFFFFF"/>
                </a:solidFill>
              </a:endParaRPr>
            </a:p>
          </p:txBody>
        </p:sp>
      </p:grpSp>
      <p:grpSp>
        <p:nvGrpSpPr>
          <p:cNvPr id="57" name="Group 56">
            <a:extLst>
              <a:ext uri="{FF2B5EF4-FFF2-40B4-BE49-F238E27FC236}">
                <a16:creationId xmlns:a16="http://schemas.microsoft.com/office/drawing/2014/main" id="{5979C20C-2F42-4E7F-9F9A-322D2A7191B3}"/>
              </a:ext>
            </a:extLst>
          </p:cNvPr>
          <p:cNvGrpSpPr/>
          <p:nvPr/>
        </p:nvGrpSpPr>
        <p:grpSpPr>
          <a:xfrm>
            <a:off x="3777369" y="2001400"/>
            <a:ext cx="1654777" cy="2170900"/>
            <a:chOff x="2888330" y="2511990"/>
            <a:chExt cx="1654777" cy="2170900"/>
          </a:xfrm>
        </p:grpSpPr>
        <p:sp>
          <p:nvSpPr>
            <p:cNvPr id="58" name="Oval 57">
              <a:extLst>
                <a:ext uri="{FF2B5EF4-FFF2-40B4-BE49-F238E27FC236}">
                  <a16:creationId xmlns:a16="http://schemas.microsoft.com/office/drawing/2014/main" id="{11E4BCD7-266D-47C4-9E15-CB2E2742F44D}"/>
                </a:ext>
              </a:extLst>
            </p:cNvPr>
            <p:cNvSpPr>
              <a:spLocks noChangeAspect="1"/>
            </p:cNvSpPr>
            <p:nvPr/>
          </p:nvSpPr>
          <p:spPr bwMode="gray">
            <a:xfrm>
              <a:off x="2888330" y="2511990"/>
              <a:ext cx="1654777" cy="1632857"/>
            </a:xfrm>
            <a:prstGeom prst="ellipse">
              <a:avLst/>
            </a:prstGeom>
            <a:noFill/>
            <a:ln w="25400">
              <a:solidFill>
                <a:srgbClr val="9CBEC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solidFill>
                  <a:srgbClr val="FFFFFF"/>
                </a:solidFill>
              </a:endParaRPr>
            </a:p>
          </p:txBody>
        </p:sp>
        <p:cxnSp>
          <p:nvCxnSpPr>
            <p:cNvPr id="59" name="Straight Connector 58">
              <a:extLst>
                <a:ext uri="{FF2B5EF4-FFF2-40B4-BE49-F238E27FC236}">
                  <a16:creationId xmlns:a16="http://schemas.microsoft.com/office/drawing/2014/main" id="{4E0C5FFC-AE63-4685-A8E5-839AF6A1F612}"/>
                </a:ext>
              </a:extLst>
            </p:cNvPr>
            <p:cNvCxnSpPr/>
            <p:nvPr/>
          </p:nvCxnSpPr>
          <p:spPr>
            <a:xfrm flipV="1">
              <a:off x="3709826" y="4144848"/>
              <a:ext cx="1" cy="538042"/>
            </a:xfrm>
            <a:prstGeom prst="line">
              <a:avLst/>
            </a:prstGeom>
            <a:ln w="25400">
              <a:solidFill>
                <a:srgbClr val="9CBEC5"/>
              </a:solidFill>
              <a:miter lim="800000"/>
              <a:tailEnd type="oval"/>
            </a:ln>
          </p:spPr>
          <p:style>
            <a:lnRef idx="1">
              <a:schemeClr val="accent1"/>
            </a:lnRef>
            <a:fillRef idx="0">
              <a:schemeClr val="accent1"/>
            </a:fillRef>
            <a:effectRef idx="0">
              <a:schemeClr val="accent1"/>
            </a:effectRef>
            <a:fontRef idx="minor">
              <a:schemeClr val="tx1"/>
            </a:fontRef>
          </p:style>
        </p:cxnSp>
        <p:sp>
          <p:nvSpPr>
            <p:cNvPr id="60" name="Freeform 10">
              <a:extLst>
                <a:ext uri="{FF2B5EF4-FFF2-40B4-BE49-F238E27FC236}">
                  <a16:creationId xmlns:a16="http://schemas.microsoft.com/office/drawing/2014/main" id="{62DB265A-70EC-4418-A9A8-E6DDB66E574A}"/>
                </a:ext>
              </a:extLst>
            </p:cNvPr>
            <p:cNvSpPr>
              <a:spLocks noChangeAspect="1" noChangeArrowheads="1"/>
            </p:cNvSpPr>
            <p:nvPr/>
          </p:nvSpPr>
          <p:spPr bwMode="auto">
            <a:xfrm>
              <a:off x="3278357" y="2842303"/>
              <a:ext cx="1005397" cy="1005397"/>
            </a:xfrm>
            <a:custGeom>
              <a:avLst/>
              <a:gdLst>
                <a:gd name="T0" fmla="*/ 833 w 2778"/>
                <a:gd name="T1" fmla="*/ 694 h 2778"/>
                <a:gd name="T2" fmla="*/ 1065 w 2778"/>
                <a:gd name="T3" fmla="*/ 92 h 2778"/>
                <a:gd name="T4" fmla="*/ 0 w 2778"/>
                <a:gd name="T5" fmla="*/ 92 h 2778"/>
                <a:gd name="T6" fmla="*/ 509 w 2778"/>
                <a:gd name="T7" fmla="*/ 694 h 2778"/>
                <a:gd name="T8" fmla="*/ 833 w 2778"/>
                <a:gd name="T9" fmla="*/ 347 h 2778"/>
                <a:gd name="T10" fmla="*/ 764 w 2778"/>
                <a:gd name="T11" fmla="*/ 277 h 2778"/>
                <a:gd name="T12" fmla="*/ 301 w 2778"/>
                <a:gd name="T13" fmla="*/ 277 h 2778"/>
                <a:gd name="T14" fmla="*/ 463 w 2778"/>
                <a:gd name="T15" fmla="*/ 347 h 2778"/>
                <a:gd name="T16" fmla="*/ 532 w 2778"/>
                <a:gd name="T17" fmla="*/ 416 h 2778"/>
                <a:gd name="T18" fmla="*/ 2222 w 2778"/>
                <a:gd name="T19" fmla="*/ 324 h 2778"/>
                <a:gd name="T20" fmla="*/ 2499 w 2778"/>
                <a:gd name="T21" fmla="*/ 46 h 2778"/>
                <a:gd name="T22" fmla="*/ 2488 w 2778"/>
                <a:gd name="T23" fmla="*/ 474 h 2778"/>
                <a:gd name="T24" fmla="*/ 2441 w 2778"/>
                <a:gd name="T25" fmla="*/ 254 h 2778"/>
                <a:gd name="T26" fmla="*/ 2441 w 2778"/>
                <a:gd name="T27" fmla="*/ 196 h 2778"/>
                <a:gd name="T28" fmla="*/ 2546 w 2778"/>
                <a:gd name="T29" fmla="*/ 463 h 2778"/>
                <a:gd name="T30" fmla="*/ 1794 w 2778"/>
                <a:gd name="T31" fmla="*/ 1528 h 2778"/>
                <a:gd name="T32" fmla="*/ 1678 w 2778"/>
                <a:gd name="T33" fmla="*/ 2592 h 2778"/>
                <a:gd name="T34" fmla="*/ 1366 w 2778"/>
                <a:gd name="T35" fmla="*/ 2245 h 2778"/>
                <a:gd name="T36" fmla="*/ 1447 w 2778"/>
                <a:gd name="T37" fmla="*/ 2418 h 2778"/>
                <a:gd name="T38" fmla="*/ 1285 w 2778"/>
                <a:gd name="T39" fmla="*/ 2592 h 2778"/>
                <a:gd name="T40" fmla="*/ 1134 w 2778"/>
                <a:gd name="T41" fmla="*/ 2279 h 2778"/>
                <a:gd name="T42" fmla="*/ 1076 w 2778"/>
                <a:gd name="T43" fmla="*/ 2418 h 2778"/>
                <a:gd name="T44" fmla="*/ 1099 w 2778"/>
                <a:gd name="T45" fmla="*/ 2245 h 2778"/>
                <a:gd name="T46" fmla="*/ 798 w 2778"/>
                <a:gd name="T47" fmla="*/ 2441 h 2778"/>
                <a:gd name="T48" fmla="*/ 231 w 2778"/>
                <a:gd name="T49" fmla="*/ 1528 h 2778"/>
                <a:gd name="T50" fmla="*/ 185 w 2778"/>
                <a:gd name="T51" fmla="*/ 1435 h 2778"/>
                <a:gd name="T52" fmla="*/ 185 w 2778"/>
                <a:gd name="T53" fmla="*/ 2777 h 2778"/>
                <a:gd name="T54" fmla="*/ 2314 w 2778"/>
                <a:gd name="T55" fmla="*/ 1481 h 2778"/>
                <a:gd name="T56" fmla="*/ 1424 w 2778"/>
                <a:gd name="T57" fmla="*/ 2165 h 2778"/>
                <a:gd name="T58" fmla="*/ 1261 w 2778"/>
                <a:gd name="T59" fmla="*/ 1655 h 2778"/>
                <a:gd name="T60" fmla="*/ 1134 w 2778"/>
                <a:gd name="T61" fmla="*/ 2130 h 2778"/>
                <a:gd name="T62" fmla="*/ 1042 w 2778"/>
                <a:gd name="T63" fmla="*/ 1956 h 2778"/>
                <a:gd name="T64" fmla="*/ 1146 w 2778"/>
                <a:gd name="T65" fmla="*/ 1748 h 2778"/>
                <a:gd name="T66" fmla="*/ 1377 w 2778"/>
                <a:gd name="T67" fmla="*/ 1945 h 2778"/>
                <a:gd name="T68" fmla="*/ 1331 w 2778"/>
                <a:gd name="T69" fmla="*/ 324 h 2778"/>
                <a:gd name="T70" fmla="*/ 1331 w 2778"/>
                <a:gd name="T71" fmla="*/ 1250 h 2778"/>
                <a:gd name="T72" fmla="*/ 1574 w 2778"/>
                <a:gd name="T73" fmla="*/ 1620 h 2778"/>
                <a:gd name="T74" fmla="*/ 2592 w 2778"/>
                <a:gd name="T75" fmla="*/ 1122 h 2778"/>
                <a:gd name="T76" fmla="*/ 2130 w 2778"/>
                <a:gd name="T77" fmla="*/ 324 h 2778"/>
                <a:gd name="T78" fmla="*/ 1910 w 2778"/>
                <a:gd name="T79" fmla="*/ 416 h 2778"/>
                <a:gd name="T80" fmla="*/ 2037 w 2778"/>
                <a:gd name="T81" fmla="*/ 648 h 2778"/>
                <a:gd name="T82" fmla="*/ 2014 w 2778"/>
                <a:gd name="T83" fmla="*/ 752 h 2778"/>
                <a:gd name="T84" fmla="*/ 1748 w 2778"/>
                <a:gd name="T85" fmla="*/ 729 h 2778"/>
                <a:gd name="T86" fmla="*/ 1748 w 2778"/>
                <a:gd name="T87" fmla="*/ 567 h 2778"/>
                <a:gd name="T88" fmla="*/ 1574 w 2778"/>
                <a:gd name="T89" fmla="*/ 995 h 2778"/>
                <a:gd name="T90" fmla="*/ 1887 w 2778"/>
                <a:gd name="T91" fmla="*/ 1007 h 2778"/>
                <a:gd name="T92" fmla="*/ 1922 w 2778"/>
                <a:gd name="T93" fmla="*/ 972 h 2778"/>
                <a:gd name="T94" fmla="*/ 2002 w 2778"/>
                <a:gd name="T95" fmla="*/ 891 h 2778"/>
                <a:gd name="T96" fmla="*/ 2291 w 2778"/>
                <a:gd name="T97" fmla="*/ 1157 h 2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78" h="2778">
                  <a:moveTo>
                    <a:pt x="787" y="972"/>
                  </a:moveTo>
                  <a:cubicBezTo>
                    <a:pt x="787" y="740"/>
                    <a:pt x="787" y="740"/>
                    <a:pt x="787" y="740"/>
                  </a:cubicBezTo>
                  <a:cubicBezTo>
                    <a:pt x="787" y="718"/>
                    <a:pt x="810" y="694"/>
                    <a:pt x="833" y="694"/>
                  </a:cubicBezTo>
                  <a:cubicBezTo>
                    <a:pt x="972" y="694"/>
                    <a:pt x="972" y="694"/>
                    <a:pt x="972" y="694"/>
                  </a:cubicBezTo>
                  <a:cubicBezTo>
                    <a:pt x="1018" y="694"/>
                    <a:pt x="1065" y="648"/>
                    <a:pt x="1065" y="602"/>
                  </a:cubicBezTo>
                  <a:cubicBezTo>
                    <a:pt x="1065" y="92"/>
                    <a:pt x="1065" y="92"/>
                    <a:pt x="1065" y="92"/>
                  </a:cubicBezTo>
                  <a:cubicBezTo>
                    <a:pt x="1065" y="46"/>
                    <a:pt x="1018" y="0"/>
                    <a:pt x="972" y="0"/>
                  </a:cubicBezTo>
                  <a:cubicBezTo>
                    <a:pt x="92" y="0"/>
                    <a:pt x="92" y="0"/>
                    <a:pt x="92" y="0"/>
                  </a:cubicBezTo>
                  <a:cubicBezTo>
                    <a:pt x="46" y="0"/>
                    <a:pt x="0" y="46"/>
                    <a:pt x="0" y="92"/>
                  </a:cubicBezTo>
                  <a:cubicBezTo>
                    <a:pt x="0" y="602"/>
                    <a:pt x="0" y="602"/>
                    <a:pt x="0" y="602"/>
                  </a:cubicBezTo>
                  <a:cubicBezTo>
                    <a:pt x="0" y="648"/>
                    <a:pt x="46" y="694"/>
                    <a:pt x="92" y="694"/>
                  </a:cubicBezTo>
                  <a:cubicBezTo>
                    <a:pt x="509" y="694"/>
                    <a:pt x="509" y="694"/>
                    <a:pt x="509" y="694"/>
                  </a:cubicBezTo>
                  <a:lnTo>
                    <a:pt x="787" y="972"/>
                  </a:lnTo>
                  <a:close/>
                  <a:moveTo>
                    <a:pt x="764" y="277"/>
                  </a:moveTo>
                  <a:cubicBezTo>
                    <a:pt x="798" y="277"/>
                    <a:pt x="833" y="312"/>
                    <a:pt x="833" y="347"/>
                  </a:cubicBezTo>
                  <a:cubicBezTo>
                    <a:pt x="833" y="382"/>
                    <a:pt x="798" y="416"/>
                    <a:pt x="764" y="416"/>
                  </a:cubicBezTo>
                  <a:cubicBezTo>
                    <a:pt x="729" y="416"/>
                    <a:pt x="694" y="382"/>
                    <a:pt x="694" y="347"/>
                  </a:cubicBezTo>
                  <a:cubicBezTo>
                    <a:pt x="694" y="312"/>
                    <a:pt x="729" y="277"/>
                    <a:pt x="764" y="277"/>
                  </a:cubicBezTo>
                  <a:close/>
                  <a:moveTo>
                    <a:pt x="301" y="416"/>
                  </a:moveTo>
                  <a:cubicBezTo>
                    <a:pt x="266" y="416"/>
                    <a:pt x="231" y="382"/>
                    <a:pt x="231" y="347"/>
                  </a:cubicBezTo>
                  <a:cubicBezTo>
                    <a:pt x="231" y="312"/>
                    <a:pt x="266" y="277"/>
                    <a:pt x="301" y="277"/>
                  </a:cubicBezTo>
                  <a:cubicBezTo>
                    <a:pt x="335" y="277"/>
                    <a:pt x="370" y="312"/>
                    <a:pt x="370" y="347"/>
                  </a:cubicBezTo>
                  <a:cubicBezTo>
                    <a:pt x="370" y="382"/>
                    <a:pt x="335" y="416"/>
                    <a:pt x="301" y="416"/>
                  </a:cubicBezTo>
                  <a:close/>
                  <a:moveTo>
                    <a:pt x="463" y="347"/>
                  </a:moveTo>
                  <a:cubicBezTo>
                    <a:pt x="463" y="312"/>
                    <a:pt x="497" y="277"/>
                    <a:pt x="532" y="277"/>
                  </a:cubicBezTo>
                  <a:cubicBezTo>
                    <a:pt x="567" y="277"/>
                    <a:pt x="602" y="312"/>
                    <a:pt x="602" y="347"/>
                  </a:cubicBezTo>
                  <a:cubicBezTo>
                    <a:pt x="602" y="382"/>
                    <a:pt x="567" y="416"/>
                    <a:pt x="532" y="416"/>
                  </a:cubicBezTo>
                  <a:cubicBezTo>
                    <a:pt x="497" y="416"/>
                    <a:pt x="463" y="382"/>
                    <a:pt x="463" y="347"/>
                  </a:cubicBezTo>
                  <a:close/>
                  <a:moveTo>
                    <a:pt x="2499" y="46"/>
                  </a:moveTo>
                  <a:cubicBezTo>
                    <a:pt x="2349" y="46"/>
                    <a:pt x="2222" y="173"/>
                    <a:pt x="2222" y="324"/>
                  </a:cubicBezTo>
                  <a:cubicBezTo>
                    <a:pt x="2222" y="474"/>
                    <a:pt x="2349" y="602"/>
                    <a:pt x="2499" y="602"/>
                  </a:cubicBezTo>
                  <a:cubicBezTo>
                    <a:pt x="2650" y="602"/>
                    <a:pt x="2777" y="474"/>
                    <a:pt x="2777" y="324"/>
                  </a:cubicBezTo>
                  <a:cubicBezTo>
                    <a:pt x="2777" y="173"/>
                    <a:pt x="2650" y="46"/>
                    <a:pt x="2499" y="46"/>
                  </a:cubicBezTo>
                  <a:close/>
                  <a:moveTo>
                    <a:pt x="2546" y="463"/>
                  </a:moveTo>
                  <a:cubicBezTo>
                    <a:pt x="2546" y="463"/>
                    <a:pt x="2546" y="474"/>
                    <a:pt x="2534" y="474"/>
                  </a:cubicBezTo>
                  <a:cubicBezTo>
                    <a:pt x="2488" y="474"/>
                    <a:pt x="2488" y="474"/>
                    <a:pt x="2488" y="474"/>
                  </a:cubicBezTo>
                  <a:cubicBezTo>
                    <a:pt x="2476" y="474"/>
                    <a:pt x="2476" y="463"/>
                    <a:pt x="2476" y="463"/>
                  </a:cubicBezTo>
                  <a:cubicBezTo>
                    <a:pt x="2476" y="243"/>
                    <a:pt x="2476" y="243"/>
                    <a:pt x="2476" y="243"/>
                  </a:cubicBezTo>
                  <a:cubicBezTo>
                    <a:pt x="2441" y="254"/>
                    <a:pt x="2441" y="254"/>
                    <a:pt x="2441" y="254"/>
                  </a:cubicBezTo>
                  <a:cubicBezTo>
                    <a:pt x="2441" y="254"/>
                    <a:pt x="2430" y="254"/>
                    <a:pt x="2430" y="243"/>
                  </a:cubicBezTo>
                  <a:cubicBezTo>
                    <a:pt x="2430" y="208"/>
                    <a:pt x="2430" y="208"/>
                    <a:pt x="2430" y="208"/>
                  </a:cubicBezTo>
                  <a:cubicBezTo>
                    <a:pt x="2430" y="196"/>
                    <a:pt x="2430" y="196"/>
                    <a:pt x="2441" y="196"/>
                  </a:cubicBezTo>
                  <a:cubicBezTo>
                    <a:pt x="2534" y="173"/>
                    <a:pt x="2534" y="173"/>
                    <a:pt x="2534" y="173"/>
                  </a:cubicBezTo>
                  <a:cubicBezTo>
                    <a:pt x="2534" y="173"/>
                    <a:pt x="2546" y="173"/>
                    <a:pt x="2546" y="185"/>
                  </a:cubicBezTo>
                  <a:lnTo>
                    <a:pt x="2546" y="463"/>
                  </a:lnTo>
                  <a:close/>
                  <a:moveTo>
                    <a:pt x="2268" y="1435"/>
                  </a:moveTo>
                  <a:cubicBezTo>
                    <a:pt x="1887" y="1435"/>
                    <a:pt x="1887" y="1435"/>
                    <a:pt x="1887" y="1435"/>
                  </a:cubicBezTo>
                  <a:cubicBezTo>
                    <a:pt x="1794" y="1528"/>
                    <a:pt x="1794" y="1528"/>
                    <a:pt x="1794" y="1528"/>
                  </a:cubicBezTo>
                  <a:cubicBezTo>
                    <a:pt x="2222" y="1528"/>
                    <a:pt x="2222" y="1528"/>
                    <a:pt x="2222" y="1528"/>
                  </a:cubicBezTo>
                  <a:cubicBezTo>
                    <a:pt x="2222" y="2592"/>
                    <a:pt x="2222" y="2592"/>
                    <a:pt x="2222" y="2592"/>
                  </a:cubicBezTo>
                  <a:cubicBezTo>
                    <a:pt x="1678" y="2592"/>
                    <a:pt x="1678" y="2592"/>
                    <a:pt x="1678" y="2592"/>
                  </a:cubicBezTo>
                  <a:cubicBezTo>
                    <a:pt x="1655" y="2441"/>
                    <a:pt x="1655" y="2441"/>
                    <a:pt x="1655" y="2441"/>
                  </a:cubicBezTo>
                  <a:cubicBezTo>
                    <a:pt x="1644" y="2395"/>
                    <a:pt x="1609" y="2349"/>
                    <a:pt x="1563" y="2325"/>
                  </a:cubicBezTo>
                  <a:cubicBezTo>
                    <a:pt x="1366" y="2245"/>
                    <a:pt x="1366" y="2245"/>
                    <a:pt x="1366" y="2245"/>
                  </a:cubicBezTo>
                  <a:cubicBezTo>
                    <a:pt x="1354" y="2245"/>
                    <a:pt x="1354" y="2245"/>
                    <a:pt x="1354" y="2245"/>
                  </a:cubicBezTo>
                  <a:cubicBezTo>
                    <a:pt x="1354" y="2233"/>
                    <a:pt x="1354" y="2233"/>
                    <a:pt x="1354" y="2233"/>
                  </a:cubicBezTo>
                  <a:cubicBezTo>
                    <a:pt x="1447" y="2418"/>
                    <a:pt x="1447" y="2418"/>
                    <a:pt x="1447" y="2418"/>
                  </a:cubicBezTo>
                  <a:cubicBezTo>
                    <a:pt x="1389" y="2418"/>
                    <a:pt x="1389" y="2418"/>
                    <a:pt x="1389" y="2418"/>
                  </a:cubicBezTo>
                  <a:cubicBezTo>
                    <a:pt x="1320" y="2592"/>
                    <a:pt x="1320" y="2592"/>
                    <a:pt x="1320" y="2592"/>
                  </a:cubicBezTo>
                  <a:cubicBezTo>
                    <a:pt x="1285" y="2592"/>
                    <a:pt x="1285" y="2592"/>
                    <a:pt x="1285" y="2592"/>
                  </a:cubicBezTo>
                  <a:cubicBezTo>
                    <a:pt x="1320" y="2279"/>
                    <a:pt x="1320" y="2279"/>
                    <a:pt x="1320" y="2279"/>
                  </a:cubicBezTo>
                  <a:cubicBezTo>
                    <a:pt x="1296" y="2291"/>
                    <a:pt x="1261" y="2303"/>
                    <a:pt x="1227" y="2303"/>
                  </a:cubicBezTo>
                  <a:cubicBezTo>
                    <a:pt x="1192" y="2303"/>
                    <a:pt x="1157" y="2291"/>
                    <a:pt x="1134" y="2279"/>
                  </a:cubicBezTo>
                  <a:cubicBezTo>
                    <a:pt x="1169" y="2592"/>
                    <a:pt x="1169" y="2592"/>
                    <a:pt x="1169" y="2592"/>
                  </a:cubicBezTo>
                  <a:cubicBezTo>
                    <a:pt x="1134" y="2592"/>
                    <a:pt x="1134" y="2592"/>
                    <a:pt x="1134" y="2592"/>
                  </a:cubicBezTo>
                  <a:cubicBezTo>
                    <a:pt x="1076" y="2418"/>
                    <a:pt x="1076" y="2418"/>
                    <a:pt x="1076" y="2418"/>
                  </a:cubicBezTo>
                  <a:cubicBezTo>
                    <a:pt x="1007" y="2418"/>
                    <a:pt x="1007" y="2418"/>
                    <a:pt x="1007" y="2418"/>
                  </a:cubicBezTo>
                  <a:cubicBezTo>
                    <a:pt x="1099" y="2233"/>
                    <a:pt x="1099" y="2233"/>
                    <a:pt x="1099" y="2233"/>
                  </a:cubicBezTo>
                  <a:lnTo>
                    <a:pt x="1099" y="2245"/>
                  </a:lnTo>
                  <a:cubicBezTo>
                    <a:pt x="1088" y="2245"/>
                    <a:pt x="1088" y="2245"/>
                    <a:pt x="1088" y="2245"/>
                  </a:cubicBezTo>
                  <a:cubicBezTo>
                    <a:pt x="891" y="2325"/>
                    <a:pt x="891" y="2325"/>
                    <a:pt x="891" y="2325"/>
                  </a:cubicBezTo>
                  <a:cubicBezTo>
                    <a:pt x="845" y="2349"/>
                    <a:pt x="810" y="2395"/>
                    <a:pt x="798" y="2441"/>
                  </a:cubicBezTo>
                  <a:cubicBezTo>
                    <a:pt x="775" y="2592"/>
                    <a:pt x="775" y="2592"/>
                    <a:pt x="775" y="2592"/>
                  </a:cubicBezTo>
                  <a:cubicBezTo>
                    <a:pt x="231" y="2592"/>
                    <a:pt x="231" y="2592"/>
                    <a:pt x="231" y="2592"/>
                  </a:cubicBezTo>
                  <a:cubicBezTo>
                    <a:pt x="231" y="1528"/>
                    <a:pt x="231" y="1528"/>
                    <a:pt x="231" y="1528"/>
                  </a:cubicBezTo>
                  <a:cubicBezTo>
                    <a:pt x="1481" y="1528"/>
                    <a:pt x="1481" y="1528"/>
                    <a:pt x="1481" y="1528"/>
                  </a:cubicBezTo>
                  <a:cubicBezTo>
                    <a:pt x="1481" y="1435"/>
                    <a:pt x="1481" y="1435"/>
                    <a:pt x="1481" y="1435"/>
                  </a:cubicBezTo>
                  <a:cubicBezTo>
                    <a:pt x="185" y="1435"/>
                    <a:pt x="185" y="1435"/>
                    <a:pt x="185" y="1435"/>
                  </a:cubicBezTo>
                  <a:cubicBezTo>
                    <a:pt x="162" y="1435"/>
                    <a:pt x="138" y="1458"/>
                    <a:pt x="138" y="1481"/>
                  </a:cubicBezTo>
                  <a:cubicBezTo>
                    <a:pt x="138" y="2731"/>
                    <a:pt x="138" y="2731"/>
                    <a:pt x="138" y="2731"/>
                  </a:cubicBezTo>
                  <a:cubicBezTo>
                    <a:pt x="138" y="2754"/>
                    <a:pt x="162" y="2777"/>
                    <a:pt x="185" y="2777"/>
                  </a:cubicBezTo>
                  <a:cubicBezTo>
                    <a:pt x="2268" y="2777"/>
                    <a:pt x="2268" y="2777"/>
                    <a:pt x="2268" y="2777"/>
                  </a:cubicBezTo>
                  <a:cubicBezTo>
                    <a:pt x="2291" y="2777"/>
                    <a:pt x="2314" y="2754"/>
                    <a:pt x="2314" y="2731"/>
                  </a:cubicBezTo>
                  <a:cubicBezTo>
                    <a:pt x="2314" y="1481"/>
                    <a:pt x="2314" y="1481"/>
                    <a:pt x="2314" y="1481"/>
                  </a:cubicBezTo>
                  <a:cubicBezTo>
                    <a:pt x="2314" y="1458"/>
                    <a:pt x="2291" y="1435"/>
                    <a:pt x="2268" y="1435"/>
                  </a:cubicBezTo>
                  <a:close/>
                  <a:moveTo>
                    <a:pt x="1296" y="2165"/>
                  </a:moveTo>
                  <a:cubicBezTo>
                    <a:pt x="1424" y="2165"/>
                    <a:pt x="1424" y="2165"/>
                    <a:pt x="1424" y="2165"/>
                  </a:cubicBezTo>
                  <a:cubicBezTo>
                    <a:pt x="1458" y="2107"/>
                    <a:pt x="1481" y="1991"/>
                    <a:pt x="1481" y="1922"/>
                  </a:cubicBezTo>
                  <a:cubicBezTo>
                    <a:pt x="1481" y="1910"/>
                    <a:pt x="1481" y="1910"/>
                    <a:pt x="1481" y="1910"/>
                  </a:cubicBezTo>
                  <a:cubicBezTo>
                    <a:pt x="1481" y="1736"/>
                    <a:pt x="1389" y="1655"/>
                    <a:pt x="1261" y="1655"/>
                  </a:cubicBezTo>
                  <a:cubicBezTo>
                    <a:pt x="1238" y="1620"/>
                    <a:pt x="1238" y="1620"/>
                    <a:pt x="1238" y="1620"/>
                  </a:cubicBezTo>
                  <a:cubicBezTo>
                    <a:pt x="1111" y="1620"/>
                    <a:pt x="972" y="1701"/>
                    <a:pt x="972" y="1898"/>
                  </a:cubicBezTo>
                  <a:cubicBezTo>
                    <a:pt x="972" y="1979"/>
                    <a:pt x="1007" y="2095"/>
                    <a:pt x="1134" y="2130"/>
                  </a:cubicBezTo>
                  <a:cubicBezTo>
                    <a:pt x="1111" y="2107"/>
                    <a:pt x="1099" y="2083"/>
                    <a:pt x="1088" y="2049"/>
                  </a:cubicBezTo>
                  <a:cubicBezTo>
                    <a:pt x="1065" y="2049"/>
                    <a:pt x="1042" y="2026"/>
                    <a:pt x="1042" y="2002"/>
                  </a:cubicBezTo>
                  <a:cubicBezTo>
                    <a:pt x="1042" y="1956"/>
                    <a:pt x="1042" y="1956"/>
                    <a:pt x="1042" y="1956"/>
                  </a:cubicBezTo>
                  <a:cubicBezTo>
                    <a:pt x="1030" y="1933"/>
                    <a:pt x="1053" y="1922"/>
                    <a:pt x="1076" y="1910"/>
                  </a:cubicBezTo>
                  <a:cubicBezTo>
                    <a:pt x="1065" y="1887"/>
                    <a:pt x="1076" y="1875"/>
                    <a:pt x="1076" y="1875"/>
                  </a:cubicBezTo>
                  <a:cubicBezTo>
                    <a:pt x="1076" y="1852"/>
                    <a:pt x="1076" y="1783"/>
                    <a:pt x="1146" y="1748"/>
                  </a:cubicBezTo>
                  <a:cubicBezTo>
                    <a:pt x="1146" y="1840"/>
                    <a:pt x="1227" y="1910"/>
                    <a:pt x="1308" y="1910"/>
                  </a:cubicBezTo>
                  <a:cubicBezTo>
                    <a:pt x="1343" y="1910"/>
                    <a:pt x="1343" y="1910"/>
                    <a:pt x="1343" y="1910"/>
                  </a:cubicBezTo>
                  <a:cubicBezTo>
                    <a:pt x="1366" y="1910"/>
                    <a:pt x="1377" y="1933"/>
                    <a:pt x="1377" y="1945"/>
                  </a:cubicBezTo>
                  <a:cubicBezTo>
                    <a:pt x="1377" y="2014"/>
                    <a:pt x="1366" y="2130"/>
                    <a:pt x="1296" y="2165"/>
                  </a:cubicBezTo>
                  <a:close/>
                  <a:moveTo>
                    <a:pt x="2130" y="324"/>
                  </a:moveTo>
                  <a:cubicBezTo>
                    <a:pt x="1331" y="324"/>
                    <a:pt x="1331" y="324"/>
                    <a:pt x="1331" y="324"/>
                  </a:cubicBezTo>
                  <a:cubicBezTo>
                    <a:pt x="1261" y="324"/>
                    <a:pt x="1204" y="382"/>
                    <a:pt x="1204" y="451"/>
                  </a:cubicBezTo>
                  <a:cubicBezTo>
                    <a:pt x="1204" y="1122"/>
                    <a:pt x="1204" y="1122"/>
                    <a:pt x="1204" y="1122"/>
                  </a:cubicBezTo>
                  <a:cubicBezTo>
                    <a:pt x="1204" y="1192"/>
                    <a:pt x="1261" y="1250"/>
                    <a:pt x="1331" y="1250"/>
                  </a:cubicBezTo>
                  <a:cubicBezTo>
                    <a:pt x="1516" y="1250"/>
                    <a:pt x="1516" y="1250"/>
                    <a:pt x="1516" y="1250"/>
                  </a:cubicBezTo>
                  <a:cubicBezTo>
                    <a:pt x="1551" y="1250"/>
                    <a:pt x="1574" y="1273"/>
                    <a:pt x="1574" y="1308"/>
                  </a:cubicBezTo>
                  <a:cubicBezTo>
                    <a:pt x="1574" y="1620"/>
                    <a:pt x="1574" y="1620"/>
                    <a:pt x="1574" y="1620"/>
                  </a:cubicBezTo>
                  <a:cubicBezTo>
                    <a:pt x="1945" y="1250"/>
                    <a:pt x="1945" y="1250"/>
                    <a:pt x="1945" y="1250"/>
                  </a:cubicBezTo>
                  <a:cubicBezTo>
                    <a:pt x="2464" y="1250"/>
                    <a:pt x="2464" y="1250"/>
                    <a:pt x="2464" y="1250"/>
                  </a:cubicBezTo>
                  <a:cubicBezTo>
                    <a:pt x="2534" y="1250"/>
                    <a:pt x="2592" y="1192"/>
                    <a:pt x="2592" y="1122"/>
                  </a:cubicBezTo>
                  <a:cubicBezTo>
                    <a:pt x="2592" y="683"/>
                    <a:pt x="2592" y="683"/>
                    <a:pt x="2592" y="683"/>
                  </a:cubicBezTo>
                  <a:cubicBezTo>
                    <a:pt x="2557" y="694"/>
                    <a:pt x="2534" y="694"/>
                    <a:pt x="2499" y="694"/>
                  </a:cubicBezTo>
                  <a:cubicBezTo>
                    <a:pt x="2291" y="694"/>
                    <a:pt x="2130" y="532"/>
                    <a:pt x="2130" y="324"/>
                  </a:cubicBezTo>
                  <a:close/>
                  <a:moveTo>
                    <a:pt x="1748" y="567"/>
                  </a:moveTo>
                  <a:cubicBezTo>
                    <a:pt x="1748" y="555"/>
                    <a:pt x="1748" y="555"/>
                    <a:pt x="1748" y="555"/>
                  </a:cubicBezTo>
                  <a:cubicBezTo>
                    <a:pt x="1748" y="555"/>
                    <a:pt x="1748" y="428"/>
                    <a:pt x="1910" y="416"/>
                  </a:cubicBezTo>
                  <a:cubicBezTo>
                    <a:pt x="1933" y="451"/>
                    <a:pt x="1933" y="451"/>
                    <a:pt x="1933" y="451"/>
                  </a:cubicBezTo>
                  <a:cubicBezTo>
                    <a:pt x="1991" y="451"/>
                    <a:pt x="2049" y="509"/>
                    <a:pt x="2049" y="567"/>
                  </a:cubicBezTo>
                  <a:cubicBezTo>
                    <a:pt x="2049" y="590"/>
                    <a:pt x="2037" y="625"/>
                    <a:pt x="2037" y="648"/>
                  </a:cubicBezTo>
                  <a:cubicBezTo>
                    <a:pt x="2049" y="659"/>
                    <a:pt x="2049" y="671"/>
                    <a:pt x="2049" y="683"/>
                  </a:cubicBezTo>
                  <a:cubicBezTo>
                    <a:pt x="2049" y="729"/>
                    <a:pt x="2049" y="729"/>
                    <a:pt x="2049" y="729"/>
                  </a:cubicBezTo>
                  <a:cubicBezTo>
                    <a:pt x="2037" y="740"/>
                    <a:pt x="2026" y="752"/>
                    <a:pt x="2014" y="752"/>
                  </a:cubicBezTo>
                  <a:cubicBezTo>
                    <a:pt x="2002" y="868"/>
                    <a:pt x="1910" y="868"/>
                    <a:pt x="1898" y="868"/>
                  </a:cubicBezTo>
                  <a:cubicBezTo>
                    <a:pt x="1887" y="868"/>
                    <a:pt x="1794" y="868"/>
                    <a:pt x="1783" y="752"/>
                  </a:cubicBezTo>
                  <a:cubicBezTo>
                    <a:pt x="1771" y="752"/>
                    <a:pt x="1759" y="740"/>
                    <a:pt x="1748" y="729"/>
                  </a:cubicBezTo>
                  <a:cubicBezTo>
                    <a:pt x="1748" y="683"/>
                    <a:pt x="1748" y="683"/>
                    <a:pt x="1748" y="683"/>
                  </a:cubicBezTo>
                  <a:cubicBezTo>
                    <a:pt x="1748" y="671"/>
                    <a:pt x="1748" y="659"/>
                    <a:pt x="1759" y="648"/>
                  </a:cubicBezTo>
                  <a:cubicBezTo>
                    <a:pt x="1759" y="636"/>
                    <a:pt x="1748" y="602"/>
                    <a:pt x="1748" y="567"/>
                  </a:cubicBezTo>
                  <a:close/>
                  <a:moveTo>
                    <a:pt x="1505" y="1157"/>
                  </a:moveTo>
                  <a:cubicBezTo>
                    <a:pt x="1505" y="1088"/>
                    <a:pt x="1505" y="1088"/>
                    <a:pt x="1505" y="1088"/>
                  </a:cubicBezTo>
                  <a:cubicBezTo>
                    <a:pt x="1516" y="1053"/>
                    <a:pt x="1539" y="1018"/>
                    <a:pt x="1574" y="995"/>
                  </a:cubicBezTo>
                  <a:cubicBezTo>
                    <a:pt x="1794" y="891"/>
                    <a:pt x="1794" y="891"/>
                    <a:pt x="1794" y="891"/>
                  </a:cubicBezTo>
                  <a:cubicBezTo>
                    <a:pt x="1852" y="1157"/>
                    <a:pt x="1852" y="1157"/>
                    <a:pt x="1852" y="1157"/>
                  </a:cubicBezTo>
                  <a:cubicBezTo>
                    <a:pt x="1887" y="1007"/>
                    <a:pt x="1887" y="1007"/>
                    <a:pt x="1887" y="1007"/>
                  </a:cubicBezTo>
                  <a:cubicBezTo>
                    <a:pt x="1863" y="972"/>
                    <a:pt x="1863" y="972"/>
                    <a:pt x="1863" y="972"/>
                  </a:cubicBezTo>
                  <a:cubicBezTo>
                    <a:pt x="1898" y="914"/>
                    <a:pt x="1898" y="914"/>
                    <a:pt x="1898" y="914"/>
                  </a:cubicBezTo>
                  <a:cubicBezTo>
                    <a:pt x="1922" y="972"/>
                    <a:pt x="1922" y="972"/>
                    <a:pt x="1922" y="972"/>
                  </a:cubicBezTo>
                  <a:cubicBezTo>
                    <a:pt x="1910" y="1007"/>
                    <a:pt x="1910" y="1007"/>
                    <a:pt x="1910" y="1007"/>
                  </a:cubicBezTo>
                  <a:cubicBezTo>
                    <a:pt x="1945" y="1157"/>
                    <a:pt x="1945" y="1157"/>
                    <a:pt x="1945" y="1157"/>
                  </a:cubicBezTo>
                  <a:cubicBezTo>
                    <a:pt x="2002" y="891"/>
                    <a:pt x="2002" y="891"/>
                    <a:pt x="2002" y="891"/>
                  </a:cubicBezTo>
                  <a:cubicBezTo>
                    <a:pt x="2222" y="995"/>
                    <a:pt x="2222" y="995"/>
                    <a:pt x="2222" y="995"/>
                  </a:cubicBezTo>
                  <a:cubicBezTo>
                    <a:pt x="2256" y="1018"/>
                    <a:pt x="2279" y="1053"/>
                    <a:pt x="2291" y="1088"/>
                  </a:cubicBezTo>
                  <a:cubicBezTo>
                    <a:pt x="2291" y="1157"/>
                    <a:pt x="2291" y="1157"/>
                    <a:pt x="2291" y="1157"/>
                  </a:cubicBezTo>
                  <a:lnTo>
                    <a:pt x="1505" y="1157"/>
                  </a:lnTo>
                  <a:close/>
                </a:path>
              </a:pathLst>
            </a:custGeom>
            <a:solidFill>
              <a:srgbClr val="002060"/>
            </a:solidFill>
            <a:ln>
              <a:solidFill>
                <a:srgbClr val="9CBEC5"/>
              </a:solidFill>
            </a:ln>
            <a:effectLst/>
            <a:extLst>
              <a:ext uri="{91240B29-F687-4f45-9708-019B960494DF}">
                <a14:hiddenLine xmlns:a14="http://schemas.microsoft.com/office/drawing/2010/main" xmlns="" xmlns:p15="http://schemas.microsoft.com/office/powerpoint/2012/main" xmlns:p14="http://schemas.microsoft.com/office/powerpoint/2010/main" w="9525" cap="flat">
                  <a:solidFill>
                    <a:srgbClr val="808080"/>
                  </a:solidFill>
                  <a:bevel/>
                  <a:headEnd/>
                  <a:tailEnd/>
                </a14:hiddenLine>
              </a:ext>
              <a:ext uri="{AF507438-7753-43e0-B8FC-AC1667EBCBE1}">
                <a14:hiddenEffects xmlns:a14="http://schemas.microsoft.com/office/drawing/2010/main" xmlns="" xmlns:p15="http://schemas.microsoft.com/office/powerpoint/2012/main" xmlns:p14="http://schemas.microsoft.com/office/powerpoint/2010/main">
                  <a:effectLst>
                    <a:outerShdw blurRad="63500" dist="38099" dir="2700000" algn="ctr" rotWithShape="0">
                      <a:srgbClr val="000000">
                        <a:alpha val="74998"/>
                      </a:srgbClr>
                    </a:outerShdw>
                  </a:effectLst>
                </a14:hiddenEffects>
              </a:ext>
            </a:extLst>
          </p:spPr>
          <p:txBody>
            <a:bodyPr wrap="none" anchor="ctr"/>
            <a:lstStyle/>
            <a:p>
              <a:endParaRPr lang="en-US">
                <a:solidFill>
                  <a:srgbClr val="FFFFFF"/>
                </a:solidFill>
              </a:endParaRPr>
            </a:p>
          </p:txBody>
        </p:sp>
      </p:grpSp>
      <p:sp>
        <p:nvSpPr>
          <p:cNvPr id="61" name="TextBox 60">
            <a:extLst>
              <a:ext uri="{FF2B5EF4-FFF2-40B4-BE49-F238E27FC236}">
                <a16:creationId xmlns:a16="http://schemas.microsoft.com/office/drawing/2014/main" id="{A7FBD7A6-9631-412A-B650-441EAB4C3E43}"/>
              </a:ext>
            </a:extLst>
          </p:cNvPr>
          <p:cNvSpPr txBox="1"/>
          <p:nvPr/>
        </p:nvSpPr>
        <p:spPr>
          <a:xfrm>
            <a:off x="3477209" y="4247841"/>
            <a:ext cx="2243312" cy="553998"/>
          </a:xfrm>
          <a:prstGeom prst="rect">
            <a:avLst/>
          </a:prstGeom>
        </p:spPr>
        <p:txBody>
          <a:bodyPr vert="horz" wrap="square" lIns="0" tIns="0" rIns="0" bIns="0" rtlCol="0" anchor="t">
            <a:spAutoFit/>
          </a:bodyPr>
          <a:lstStyle/>
          <a:p>
            <a:pPr algn="ctr">
              <a:defRPr/>
            </a:pPr>
            <a:r>
              <a:rPr lang="en-US" kern="0" dirty="0"/>
              <a:t>Adaptive Campaign Management</a:t>
            </a:r>
          </a:p>
        </p:txBody>
      </p:sp>
      <p:sp>
        <p:nvSpPr>
          <p:cNvPr id="62" name="TextBox 61">
            <a:extLst>
              <a:ext uri="{FF2B5EF4-FFF2-40B4-BE49-F238E27FC236}">
                <a16:creationId xmlns:a16="http://schemas.microsoft.com/office/drawing/2014/main" id="{079E4D87-23D9-414E-ACCE-6FC75431E3D8}"/>
              </a:ext>
            </a:extLst>
          </p:cNvPr>
          <p:cNvSpPr txBox="1"/>
          <p:nvPr/>
        </p:nvSpPr>
        <p:spPr>
          <a:xfrm>
            <a:off x="5575803" y="4247841"/>
            <a:ext cx="2179095" cy="830997"/>
          </a:xfrm>
          <a:prstGeom prst="rect">
            <a:avLst/>
          </a:prstGeom>
        </p:spPr>
        <p:txBody>
          <a:bodyPr vert="horz" wrap="square" lIns="0" tIns="0" rIns="0" bIns="0" rtlCol="0" anchor="t">
            <a:spAutoFit/>
          </a:bodyPr>
          <a:lstStyle/>
          <a:p>
            <a:pPr algn="ctr">
              <a:spcBef>
                <a:spcPts val="2400"/>
              </a:spcBef>
            </a:pPr>
            <a:r>
              <a:rPr lang="en-US" dirty="0"/>
              <a:t>Open Platform </a:t>
            </a:r>
            <a:br>
              <a:rPr lang="en-US" dirty="0"/>
            </a:br>
            <a:r>
              <a:rPr lang="en-US" dirty="0"/>
              <a:t>Flexible Data Management</a:t>
            </a:r>
          </a:p>
        </p:txBody>
      </p:sp>
      <p:grpSp>
        <p:nvGrpSpPr>
          <p:cNvPr id="63" name="Group 62">
            <a:extLst>
              <a:ext uri="{FF2B5EF4-FFF2-40B4-BE49-F238E27FC236}">
                <a16:creationId xmlns:a16="http://schemas.microsoft.com/office/drawing/2014/main" id="{A6A9C546-ACD8-45CC-9E43-D8B7D15DF606}"/>
              </a:ext>
            </a:extLst>
          </p:cNvPr>
          <p:cNvGrpSpPr/>
          <p:nvPr/>
        </p:nvGrpSpPr>
        <p:grpSpPr>
          <a:xfrm>
            <a:off x="5837963" y="2001400"/>
            <a:ext cx="1654777" cy="2170898"/>
            <a:chOff x="7523554" y="2490358"/>
            <a:chExt cx="1654777" cy="2170898"/>
          </a:xfrm>
        </p:grpSpPr>
        <p:cxnSp>
          <p:nvCxnSpPr>
            <p:cNvPr id="64" name="Straight Connector 63">
              <a:extLst>
                <a:ext uri="{FF2B5EF4-FFF2-40B4-BE49-F238E27FC236}">
                  <a16:creationId xmlns:a16="http://schemas.microsoft.com/office/drawing/2014/main" id="{D851EC5C-6836-4046-8A2A-C1192B6E6685}"/>
                </a:ext>
              </a:extLst>
            </p:cNvPr>
            <p:cNvCxnSpPr/>
            <p:nvPr/>
          </p:nvCxnSpPr>
          <p:spPr>
            <a:xfrm flipV="1">
              <a:off x="8350942" y="4123214"/>
              <a:ext cx="1" cy="538042"/>
            </a:xfrm>
            <a:prstGeom prst="line">
              <a:avLst/>
            </a:prstGeom>
            <a:ln w="25400">
              <a:solidFill>
                <a:srgbClr val="9CBEC5"/>
              </a:solidFill>
              <a:miter lim="800000"/>
              <a:tailEnd type="ova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69C3722E-9188-4F23-A668-2AA8F0B08DD9}"/>
                </a:ext>
              </a:extLst>
            </p:cNvPr>
            <p:cNvSpPr>
              <a:spLocks noChangeAspect="1"/>
            </p:cNvSpPr>
            <p:nvPr/>
          </p:nvSpPr>
          <p:spPr bwMode="gray">
            <a:xfrm>
              <a:off x="7523554" y="2490358"/>
              <a:ext cx="1654777" cy="1632856"/>
            </a:xfrm>
            <a:prstGeom prst="ellipse">
              <a:avLst/>
            </a:prstGeom>
            <a:noFill/>
            <a:ln w="25400">
              <a:solidFill>
                <a:srgbClr val="9CBEC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solidFill>
                  <a:srgbClr val="FFFFFF"/>
                </a:solidFill>
              </a:endParaRPr>
            </a:p>
          </p:txBody>
        </p:sp>
        <p:sp>
          <p:nvSpPr>
            <p:cNvPr id="66" name="Freeform 19">
              <a:extLst>
                <a:ext uri="{FF2B5EF4-FFF2-40B4-BE49-F238E27FC236}">
                  <a16:creationId xmlns:a16="http://schemas.microsoft.com/office/drawing/2014/main" id="{EC4FECBE-ED2A-4C3C-B6A0-6445976E1FAC}"/>
                </a:ext>
              </a:extLst>
            </p:cNvPr>
            <p:cNvSpPr>
              <a:spLocks noChangeArrowheads="1"/>
            </p:cNvSpPr>
            <p:nvPr/>
          </p:nvSpPr>
          <p:spPr bwMode="auto">
            <a:xfrm>
              <a:off x="7849315" y="2901663"/>
              <a:ext cx="1120768" cy="795824"/>
            </a:xfrm>
            <a:custGeom>
              <a:avLst/>
              <a:gdLst>
                <a:gd name="T0" fmla="*/ 2153 w 2541"/>
                <a:gd name="T1" fmla="*/ 352 h 1804"/>
                <a:gd name="T2" fmla="*/ 1766 w 2541"/>
                <a:gd name="T3" fmla="*/ 480 h 1804"/>
                <a:gd name="T4" fmla="*/ 1837 w 2541"/>
                <a:gd name="T5" fmla="*/ 656 h 1804"/>
                <a:gd name="T6" fmla="*/ 2233 w 2541"/>
                <a:gd name="T7" fmla="*/ 440 h 1804"/>
                <a:gd name="T8" fmla="*/ 438 w 2541"/>
                <a:gd name="T9" fmla="*/ 822 h 1804"/>
                <a:gd name="T10" fmla="*/ 625 w 2541"/>
                <a:gd name="T11" fmla="*/ 667 h 1804"/>
                <a:gd name="T12" fmla="*/ 775 w 2541"/>
                <a:gd name="T13" fmla="*/ 833 h 1804"/>
                <a:gd name="T14" fmla="*/ 646 w 2541"/>
                <a:gd name="T15" fmla="*/ 1000 h 1804"/>
                <a:gd name="T16" fmla="*/ 655 w 2541"/>
                <a:gd name="T17" fmla="*/ 833 h 1804"/>
                <a:gd name="T18" fmla="*/ 496 w 2541"/>
                <a:gd name="T19" fmla="*/ 833 h 1804"/>
                <a:gd name="T20" fmla="*/ 517 w 2541"/>
                <a:gd name="T21" fmla="*/ 922 h 1804"/>
                <a:gd name="T22" fmla="*/ 2540 w 2541"/>
                <a:gd name="T23" fmla="*/ 401 h 1804"/>
                <a:gd name="T24" fmla="*/ 2392 w 2541"/>
                <a:gd name="T25" fmla="*/ 146 h 1804"/>
                <a:gd name="T26" fmla="*/ 1985 w 2541"/>
                <a:gd name="T27" fmla="*/ 78 h 1804"/>
                <a:gd name="T28" fmla="*/ 1579 w 2541"/>
                <a:gd name="T29" fmla="*/ 146 h 1804"/>
                <a:gd name="T30" fmla="*/ 1429 w 2541"/>
                <a:gd name="T31" fmla="*/ 401 h 1804"/>
                <a:gd name="T32" fmla="*/ 79 w 2541"/>
                <a:gd name="T33" fmla="*/ 274 h 1804"/>
                <a:gd name="T34" fmla="*/ 79 w 2541"/>
                <a:gd name="T35" fmla="*/ 1803 h 1804"/>
                <a:gd name="T36" fmla="*/ 2144 w 2541"/>
                <a:gd name="T37" fmla="*/ 1079 h 1804"/>
                <a:gd name="T38" fmla="*/ 2402 w 2541"/>
                <a:gd name="T39" fmla="*/ 773 h 1804"/>
                <a:gd name="T40" fmla="*/ 2540 w 2541"/>
                <a:gd name="T41" fmla="*/ 401 h 1804"/>
                <a:gd name="T42" fmla="*/ 1499 w 2541"/>
                <a:gd name="T43" fmla="*/ 588 h 1804"/>
                <a:gd name="T44" fmla="*/ 1450 w 2541"/>
                <a:gd name="T45" fmla="*/ 667 h 1804"/>
                <a:gd name="T46" fmla="*/ 1113 w 2541"/>
                <a:gd name="T47" fmla="*/ 862 h 1804"/>
                <a:gd name="T48" fmla="*/ 1579 w 2541"/>
                <a:gd name="T49" fmla="*/ 941 h 1804"/>
                <a:gd name="T50" fmla="*/ 1865 w 2541"/>
                <a:gd name="T51" fmla="*/ 1489 h 1804"/>
                <a:gd name="T52" fmla="*/ 279 w 2541"/>
                <a:gd name="T53" fmla="*/ 1411 h 1804"/>
                <a:gd name="T54" fmla="*/ 1865 w 2541"/>
                <a:gd name="T55" fmla="*/ 1215 h 1804"/>
                <a:gd name="T56" fmla="*/ 1113 w 2541"/>
                <a:gd name="T57" fmla="*/ 1136 h 1804"/>
                <a:gd name="T58" fmla="*/ 2392 w 2541"/>
                <a:gd name="T59" fmla="*/ 588 h 1804"/>
                <a:gd name="T60" fmla="*/ 2353 w 2541"/>
                <a:gd name="T61" fmla="*/ 705 h 1804"/>
                <a:gd name="T62" fmla="*/ 2312 w 2541"/>
                <a:gd name="T63" fmla="*/ 871 h 1804"/>
                <a:gd name="T64" fmla="*/ 2153 w 2541"/>
                <a:gd name="T65" fmla="*/ 911 h 1804"/>
                <a:gd name="T66" fmla="*/ 1985 w 2541"/>
                <a:gd name="T67" fmla="*/ 922 h 1804"/>
                <a:gd name="T68" fmla="*/ 1816 w 2541"/>
                <a:gd name="T69" fmla="*/ 911 h 1804"/>
                <a:gd name="T70" fmla="*/ 1657 w 2541"/>
                <a:gd name="T71" fmla="*/ 871 h 1804"/>
                <a:gd name="T72" fmla="*/ 1618 w 2541"/>
                <a:gd name="T73" fmla="*/ 705 h 1804"/>
                <a:gd name="T74" fmla="*/ 1607 w 2541"/>
                <a:gd name="T75" fmla="*/ 548 h 1804"/>
                <a:gd name="T76" fmla="*/ 1618 w 2541"/>
                <a:gd name="T77" fmla="*/ 382 h 1804"/>
                <a:gd name="T78" fmla="*/ 1657 w 2541"/>
                <a:gd name="T79" fmla="*/ 225 h 1804"/>
                <a:gd name="T80" fmla="*/ 1816 w 2541"/>
                <a:gd name="T81" fmla="*/ 176 h 1804"/>
                <a:gd name="T82" fmla="*/ 1985 w 2541"/>
                <a:gd name="T83" fmla="*/ 166 h 1804"/>
                <a:gd name="T84" fmla="*/ 2153 w 2541"/>
                <a:gd name="T85" fmla="*/ 176 h 1804"/>
                <a:gd name="T86" fmla="*/ 2312 w 2541"/>
                <a:gd name="T87" fmla="*/ 225 h 1804"/>
                <a:gd name="T88" fmla="*/ 2353 w 2541"/>
                <a:gd name="T89" fmla="*/ 382 h 1804"/>
                <a:gd name="T90" fmla="*/ 2372 w 2541"/>
                <a:gd name="T91" fmla="*/ 548 h 1804"/>
                <a:gd name="T92" fmla="*/ 279 w 2541"/>
                <a:gd name="T93" fmla="*/ 588 h 1804"/>
                <a:gd name="T94" fmla="*/ 874 w 2541"/>
                <a:gd name="T95" fmla="*/ 1215 h 1804"/>
                <a:gd name="T96" fmla="*/ 685 w 2541"/>
                <a:gd name="T97" fmla="*/ 1039 h 1804"/>
                <a:gd name="T98" fmla="*/ 408 w 2541"/>
                <a:gd name="T99" fmla="*/ 1088 h 1804"/>
                <a:gd name="T100" fmla="*/ 279 w 2541"/>
                <a:gd name="T101" fmla="*/ 1215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41" h="1804">
                  <a:moveTo>
                    <a:pt x="2203" y="352"/>
                  </a:moveTo>
                  <a:lnTo>
                    <a:pt x="2203" y="352"/>
                  </a:lnTo>
                  <a:cubicBezTo>
                    <a:pt x="2194" y="342"/>
                    <a:pt x="2164" y="342"/>
                    <a:pt x="2153" y="352"/>
                  </a:cubicBezTo>
                  <a:cubicBezTo>
                    <a:pt x="1925" y="578"/>
                    <a:pt x="1925" y="578"/>
                    <a:pt x="1925" y="578"/>
                  </a:cubicBezTo>
                  <a:cubicBezTo>
                    <a:pt x="1826" y="480"/>
                    <a:pt x="1826" y="480"/>
                    <a:pt x="1826" y="480"/>
                  </a:cubicBezTo>
                  <a:cubicBezTo>
                    <a:pt x="1816" y="469"/>
                    <a:pt x="1786" y="469"/>
                    <a:pt x="1766" y="480"/>
                  </a:cubicBezTo>
                  <a:cubicBezTo>
                    <a:pt x="1747" y="509"/>
                    <a:pt x="1747" y="509"/>
                    <a:pt x="1747" y="509"/>
                  </a:cubicBezTo>
                  <a:cubicBezTo>
                    <a:pt x="1727" y="518"/>
                    <a:pt x="1727" y="548"/>
                    <a:pt x="1747" y="569"/>
                  </a:cubicBezTo>
                  <a:cubicBezTo>
                    <a:pt x="1837" y="656"/>
                    <a:pt x="1837" y="656"/>
                    <a:pt x="1837" y="656"/>
                  </a:cubicBezTo>
                  <a:cubicBezTo>
                    <a:pt x="1925" y="745"/>
                    <a:pt x="1925" y="745"/>
                    <a:pt x="1925" y="745"/>
                  </a:cubicBezTo>
                  <a:cubicBezTo>
                    <a:pt x="2005" y="656"/>
                    <a:pt x="2005" y="656"/>
                    <a:pt x="2005" y="656"/>
                  </a:cubicBezTo>
                  <a:cubicBezTo>
                    <a:pt x="2233" y="440"/>
                    <a:pt x="2233" y="440"/>
                    <a:pt x="2233" y="440"/>
                  </a:cubicBezTo>
                  <a:cubicBezTo>
                    <a:pt x="2252" y="421"/>
                    <a:pt x="2252" y="401"/>
                    <a:pt x="2233" y="382"/>
                  </a:cubicBezTo>
                  <a:lnTo>
                    <a:pt x="2203" y="352"/>
                  </a:lnTo>
                  <a:close/>
                  <a:moveTo>
                    <a:pt x="438" y="822"/>
                  </a:moveTo>
                  <a:lnTo>
                    <a:pt x="438" y="822"/>
                  </a:lnTo>
                  <a:cubicBezTo>
                    <a:pt x="438" y="695"/>
                    <a:pt x="526" y="646"/>
                    <a:pt x="606" y="646"/>
                  </a:cubicBezTo>
                  <a:cubicBezTo>
                    <a:pt x="625" y="667"/>
                    <a:pt x="625" y="667"/>
                    <a:pt x="625" y="667"/>
                  </a:cubicBezTo>
                  <a:cubicBezTo>
                    <a:pt x="715" y="667"/>
                    <a:pt x="775" y="724"/>
                    <a:pt x="775" y="833"/>
                  </a:cubicBezTo>
                  <a:lnTo>
                    <a:pt x="775" y="833"/>
                  </a:lnTo>
                  <a:lnTo>
                    <a:pt x="775" y="833"/>
                  </a:lnTo>
                  <a:lnTo>
                    <a:pt x="775" y="833"/>
                  </a:lnTo>
                  <a:cubicBezTo>
                    <a:pt x="775" y="881"/>
                    <a:pt x="754" y="960"/>
                    <a:pt x="735" y="1000"/>
                  </a:cubicBezTo>
                  <a:cubicBezTo>
                    <a:pt x="646" y="1000"/>
                    <a:pt x="646" y="1000"/>
                    <a:pt x="646" y="1000"/>
                  </a:cubicBezTo>
                  <a:cubicBezTo>
                    <a:pt x="696" y="970"/>
                    <a:pt x="705" y="901"/>
                    <a:pt x="705" y="862"/>
                  </a:cubicBezTo>
                  <a:cubicBezTo>
                    <a:pt x="705" y="843"/>
                    <a:pt x="696" y="833"/>
                    <a:pt x="685" y="833"/>
                  </a:cubicBezTo>
                  <a:cubicBezTo>
                    <a:pt x="655" y="833"/>
                    <a:pt x="655" y="833"/>
                    <a:pt x="655" y="833"/>
                  </a:cubicBezTo>
                  <a:cubicBezTo>
                    <a:pt x="595" y="833"/>
                    <a:pt x="556" y="784"/>
                    <a:pt x="556" y="724"/>
                  </a:cubicBezTo>
                  <a:cubicBezTo>
                    <a:pt x="507" y="745"/>
                    <a:pt x="496" y="794"/>
                    <a:pt x="496" y="813"/>
                  </a:cubicBezTo>
                  <a:cubicBezTo>
                    <a:pt x="496" y="813"/>
                    <a:pt x="496" y="822"/>
                    <a:pt x="496" y="833"/>
                  </a:cubicBezTo>
                  <a:cubicBezTo>
                    <a:pt x="487" y="833"/>
                    <a:pt x="477" y="852"/>
                    <a:pt x="477" y="862"/>
                  </a:cubicBezTo>
                  <a:cubicBezTo>
                    <a:pt x="487" y="892"/>
                    <a:pt x="487" y="892"/>
                    <a:pt x="487" y="892"/>
                  </a:cubicBezTo>
                  <a:cubicBezTo>
                    <a:pt x="487" y="911"/>
                    <a:pt x="496" y="922"/>
                    <a:pt x="517" y="922"/>
                  </a:cubicBezTo>
                  <a:cubicBezTo>
                    <a:pt x="517" y="941"/>
                    <a:pt x="526" y="960"/>
                    <a:pt x="537" y="979"/>
                  </a:cubicBezTo>
                  <a:cubicBezTo>
                    <a:pt x="457" y="950"/>
                    <a:pt x="438" y="881"/>
                    <a:pt x="438" y="822"/>
                  </a:cubicBezTo>
                  <a:close/>
                  <a:moveTo>
                    <a:pt x="2540" y="401"/>
                  </a:moveTo>
                  <a:lnTo>
                    <a:pt x="2540" y="401"/>
                  </a:lnTo>
                  <a:cubicBezTo>
                    <a:pt x="2402" y="312"/>
                    <a:pt x="2402" y="312"/>
                    <a:pt x="2402" y="312"/>
                  </a:cubicBezTo>
                  <a:cubicBezTo>
                    <a:pt x="2392" y="146"/>
                    <a:pt x="2392" y="146"/>
                    <a:pt x="2392" y="146"/>
                  </a:cubicBezTo>
                  <a:cubicBezTo>
                    <a:pt x="2224" y="136"/>
                    <a:pt x="2224" y="136"/>
                    <a:pt x="2224" y="136"/>
                  </a:cubicBezTo>
                  <a:cubicBezTo>
                    <a:pt x="2134" y="0"/>
                    <a:pt x="2134" y="0"/>
                    <a:pt x="2134" y="0"/>
                  </a:cubicBezTo>
                  <a:cubicBezTo>
                    <a:pt x="1985" y="78"/>
                    <a:pt x="1985" y="78"/>
                    <a:pt x="1985" y="78"/>
                  </a:cubicBezTo>
                  <a:cubicBezTo>
                    <a:pt x="1837" y="0"/>
                    <a:pt x="1837" y="0"/>
                    <a:pt x="1837" y="0"/>
                  </a:cubicBezTo>
                  <a:cubicBezTo>
                    <a:pt x="1757" y="136"/>
                    <a:pt x="1757" y="136"/>
                    <a:pt x="1757" y="136"/>
                  </a:cubicBezTo>
                  <a:cubicBezTo>
                    <a:pt x="1579" y="146"/>
                    <a:pt x="1579" y="146"/>
                    <a:pt x="1579" y="146"/>
                  </a:cubicBezTo>
                  <a:cubicBezTo>
                    <a:pt x="1579" y="312"/>
                    <a:pt x="1579" y="312"/>
                    <a:pt x="1579" y="312"/>
                  </a:cubicBezTo>
                  <a:cubicBezTo>
                    <a:pt x="1429" y="401"/>
                    <a:pt x="1429" y="401"/>
                    <a:pt x="1429" y="401"/>
                  </a:cubicBezTo>
                  <a:lnTo>
                    <a:pt x="1429" y="401"/>
                  </a:lnTo>
                  <a:cubicBezTo>
                    <a:pt x="1579" y="312"/>
                    <a:pt x="1579" y="312"/>
                    <a:pt x="1579" y="312"/>
                  </a:cubicBezTo>
                  <a:cubicBezTo>
                    <a:pt x="1579" y="274"/>
                    <a:pt x="1579" y="274"/>
                    <a:pt x="1579" y="274"/>
                  </a:cubicBezTo>
                  <a:cubicBezTo>
                    <a:pt x="79" y="274"/>
                    <a:pt x="79" y="274"/>
                    <a:pt x="79" y="274"/>
                  </a:cubicBezTo>
                  <a:cubicBezTo>
                    <a:pt x="40" y="274"/>
                    <a:pt x="0" y="303"/>
                    <a:pt x="0" y="352"/>
                  </a:cubicBezTo>
                  <a:cubicBezTo>
                    <a:pt x="0" y="1725"/>
                    <a:pt x="0" y="1725"/>
                    <a:pt x="0" y="1725"/>
                  </a:cubicBezTo>
                  <a:cubicBezTo>
                    <a:pt x="0" y="1765"/>
                    <a:pt x="40" y="1803"/>
                    <a:pt x="79" y="1803"/>
                  </a:cubicBezTo>
                  <a:cubicBezTo>
                    <a:pt x="2065" y="1803"/>
                    <a:pt x="2065" y="1803"/>
                    <a:pt x="2065" y="1803"/>
                  </a:cubicBezTo>
                  <a:cubicBezTo>
                    <a:pt x="2114" y="1803"/>
                    <a:pt x="2144" y="1765"/>
                    <a:pt x="2144" y="1725"/>
                  </a:cubicBezTo>
                  <a:cubicBezTo>
                    <a:pt x="2144" y="1079"/>
                    <a:pt x="2144" y="1079"/>
                    <a:pt x="2144" y="1079"/>
                  </a:cubicBezTo>
                  <a:cubicBezTo>
                    <a:pt x="2224" y="950"/>
                    <a:pt x="2224" y="950"/>
                    <a:pt x="2224" y="950"/>
                  </a:cubicBezTo>
                  <a:cubicBezTo>
                    <a:pt x="2392" y="950"/>
                    <a:pt x="2392" y="950"/>
                    <a:pt x="2392" y="950"/>
                  </a:cubicBezTo>
                  <a:cubicBezTo>
                    <a:pt x="2402" y="773"/>
                    <a:pt x="2402" y="773"/>
                    <a:pt x="2402" y="773"/>
                  </a:cubicBezTo>
                  <a:cubicBezTo>
                    <a:pt x="2540" y="695"/>
                    <a:pt x="2540" y="695"/>
                    <a:pt x="2540" y="695"/>
                  </a:cubicBezTo>
                  <a:cubicBezTo>
                    <a:pt x="2461" y="548"/>
                    <a:pt x="2461" y="548"/>
                    <a:pt x="2461" y="548"/>
                  </a:cubicBezTo>
                  <a:lnTo>
                    <a:pt x="2540" y="401"/>
                  </a:lnTo>
                  <a:close/>
                  <a:moveTo>
                    <a:pt x="1113" y="588"/>
                  </a:moveTo>
                  <a:lnTo>
                    <a:pt x="1113" y="588"/>
                  </a:lnTo>
                  <a:cubicBezTo>
                    <a:pt x="1499" y="588"/>
                    <a:pt x="1499" y="588"/>
                    <a:pt x="1499" y="588"/>
                  </a:cubicBezTo>
                  <a:cubicBezTo>
                    <a:pt x="1519" y="548"/>
                    <a:pt x="1519" y="548"/>
                    <a:pt x="1519" y="548"/>
                  </a:cubicBezTo>
                  <a:cubicBezTo>
                    <a:pt x="1429" y="695"/>
                    <a:pt x="1429" y="695"/>
                    <a:pt x="1429" y="695"/>
                  </a:cubicBezTo>
                  <a:cubicBezTo>
                    <a:pt x="1450" y="667"/>
                    <a:pt x="1450" y="667"/>
                    <a:pt x="1450" y="667"/>
                  </a:cubicBezTo>
                  <a:cubicBezTo>
                    <a:pt x="1113" y="667"/>
                    <a:pt x="1113" y="667"/>
                    <a:pt x="1113" y="667"/>
                  </a:cubicBezTo>
                  <a:lnTo>
                    <a:pt x="1113" y="588"/>
                  </a:lnTo>
                  <a:close/>
                  <a:moveTo>
                    <a:pt x="1113" y="862"/>
                  </a:moveTo>
                  <a:lnTo>
                    <a:pt x="1113" y="862"/>
                  </a:lnTo>
                  <a:cubicBezTo>
                    <a:pt x="1579" y="862"/>
                    <a:pt x="1579" y="862"/>
                    <a:pt x="1579" y="862"/>
                  </a:cubicBezTo>
                  <a:cubicBezTo>
                    <a:pt x="1579" y="941"/>
                    <a:pt x="1579" y="941"/>
                    <a:pt x="1579" y="941"/>
                  </a:cubicBezTo>
                  <a:cubicBezTo>
                    <a:pt x="1113" y="941"/>
                    <a:pt x="1113" y="941"/>
                    <a:pt x="1113" y="941"/>
                  </a:cubicBezTo>
                  <a:lnTo>
                    <a:pt x="1113" y="862"/>
                  </a:lnTo>
                  <a:close/>
                  <a:moveTo>
                    <a:pt x="1865" y="1489"/>
                  </a:moveTo>
                  <a:lnTo>
                    <a:pt x="1865" y="1489"/>
                  </a:lnTo>
                  <a:cubicBezTo>
                    <a:pt x="279" y="1489"/>
                    <a:pt x="279" y="1489"/>
                    <a:pt x="279" y="1489"/>
                  </a:cubicBezTo>
                  <a:cubicBezTo>
                    <a:pt x="279" y="1411"/>
                    <a:pt x="279" y="1411"/>
                    <a:pt x="279" y="1411"/>
                  </a:cubicBezTo>
                  <a:cubicBezTo>
                    <a:pt x="1865" y="1411"/>
                    <a:pt x="1865" y="1411"/>
                    <a:pt x="1865" y="1411"/>
                  </a:cubicBezTo>
                  <a:lnTo>
                    <a:pt x="1865" y="1489"/>
                  </a:lnTo>
                  <a:close/>
                  <a:moveTo>
                    <a:pt x="1865" y="1215"/>
                  </a:moveTo>
                  <a:lnTo>
                    <a:pt x="1865" y="1215"/>
                  </a:lnTo>
                  <a:cubicBezTo>
                    <a:pt x="1113" y="1215"/>
                    <a:pt x="1113" y="1215"/>
                    <a:pt x="1113" y="1215"/>
                  </a:cubicBezTo>
                  <a:cubicBezTo>
                    <a:pt x="1113" y="1136"/>
                    <a:pt x="1113" y="1136"/>
                    <a:pt x="1113" y="1136"/>
                  </a:cubicBezTo>
                  <a:cubicBezTo>
                    <a:pt x="1865" y="1136"/>
                    <a:pt x="1865" y="1136"/>
                    <a:pt x="1865" y="1136"/>
                  </a:cubicBezTo>
                  <a:lnTo>
                    <a:pt x="1865" y="1215"/>
                  </a:lnTo>
                  <a:close/>
                  <a:moveTo>
                    <a:pt x="2392" y="588"/>
                  </a:moveTo>
                  <a:lnTo>
                    <a:pt x="2392" y="588"/>
                  </a:lnTo>
                  <a:cubicBezTo>
                    <a:pt x="2441" y="667"/>
                    <a:pt x="2441" y="667"/>
                    <a:pt x="2441" y="667"/>
                  </a:cubicBezTo>
                  <a:cubicBezTo>
                    <a:pt x="2353" y="705"/>
                    <a:pt x="2353" y="705"/>
                    <a:pt x="2353" y="705"/>
                  </a:cubicBezTo>
                  <a:cubicBezTo>
                    <a:pt x="2323" y="735"/>
                    <a:pt x="2323" y="735"/>
                    <a:pt x="2323" y="735"/>
                  </a:cubicBezTo>
                  <a:cubicBezTo>
                    <a:pt x="2323" y="773"/>
                    <a:pt x="2323" y="773"/>
                    <a:pt x="2323" y="773"/>
                  </a:cubicBezTo>
                  <a:cubicBezTo>
                    <a:pt x="2312" y="871"/>
                    <a:pt x="2312" y="871"/>
                    <a:pt x="2312" y="871"/>
                  </a:cubicBezTo>
                  <a:cubicBezTo>
                    <a:pt x="2224" y="871"/>
                    <a:pt x="2224" y="871"/>
                    <a:pt x="2224" y="871"/>
                  </a:cubicBezTo>
                  <a:cubicBezTo>
                    <a:pt x="2183" y="871"/>
                    <a:pt x="2183" y="871"/>
                    <a:pt x="2183" y="871"/>
                  </a:cubicBezTo>
                  <a:cubicBezTo>
                    <a:pt x="2153" y="911"/>
                    <a:pt x="2153" y="911"/>
                    <a:pt x="2153" y="911"/>
                  </a:cubicBezTo>
                  <a:cubicBezTo>
                    <a:pt x="2104" y="990"/>
                    <a:pt x="2104" y="990"/>
                    <a:pt x="2104" y="990"/>
                  </a:cubicBezTo>
                  <a:cubicBezTo>
                    <a:pt x="2024" y="941"/>
                    <a:pt x="2024" y="941"/>
                    <a:pt x="2024" y="941"/>
                  </a:cubicBezTo>
                  <a:cubicBezTo>
                    <a:pt x="1985" y="922"/>
                    <a:pt x="1985" y="922"/>
                    <a:pt x="1985" y="922"/>
                  </a:cubicBezTo>
                  <a:cubicBezTo>
                    <a:pt x="1945" y="941"/>
                    <a:pt x="1945" y="941"/>
                    <a:pt x="1945" y="941"/>
                  </a:cubicBezTo>
                  <a:cubicBezTo>
                    <a:pt x="1865" y="990"/>
                    <a:pt x="1865" y="990"/>
                    <a:pt x="1865" y="990"/>
                  </a:cubicBezTo>
                  <a:cubicBezTo>
                    <a:pt x="1816" y="911"/>
                    <a:pt x="1816" y="911"/>
                    <a:pt x="1816" y="911"/>
                  </a:cubicBezTo>
                  <a:cubicBezTo>
                    <a:pt x="1796" y="871"/>
                    <a:pt x="1796" y="871"/>
                    <a:pt x="1796" y="871"/>
                  </a:cubicBezTo>
                  <a:cubicBezTo>
                    <a:pt x="1757" y="871"/>
                    <a:pt x="1757" y="871"/>
                    <a:pt x="1757" y="871"/>
                  </a:cubicBezTo>
                  <a:cubicBezTo>
                    <a:pt x="1657" y="871"/>
                    <a:pt x="1657" y="871"/>
                    <a:pt x="1657" y="871"/>
                  </a:cubicBezTo>
                  <a:cubicBezTo>
                    <a:pt x="1657" y="773"/>
                    <a:pt x="1657" y="773"/>
                    <a:pt x="1657" y="773"/>
                  </a:cubicBezTo>
                  <a:cubicBezTo>
                    <a:pt x="1657" y="735"/>
                    <a:pt x="1657" y="735"/>
                    <a:pt x="1657" y="735"/>
                  </a:cubicBezTo>
                  <a:cubicBezTo>
                    <a:pt x="1618" y="705"/>
                    <a:pt x="1618" y="705"/>
                    <a:pt x="1618" y="705"/>
                  </a:cubicBezTo>
                  <a:cubicBezTo>
                    <a:pt x="1538" y="667"/>
                    <a:pt x="1538" y="667"/>
                    <a:pt x="1538" y="667"/>
                  </a:cubicBezTo>
                  <a:cubicBezTo>
                    <a:pt x="1588" y="588"/>
                    <a:pt x="1588" y="588"/>
                    <a:pt x="1588" y="588"/>
                  </a:cubicBezTo>
                  <a:cubicBezTo>
                    <a:pt x="1607" y="548"/>
                    <a:pt x="1607" y="548"/>
                    <a:pt x="1607" y="548"/>
                  </a:cubicBezTo>
                  <a:cubicBezTo>
                    <a:pt x="1588" y="509"/>
                    <a:pt x="1588" y="509"/>
                    <a:pt x="1588" y="509"/>
                  </a:cubicBezTo>
                  <a:cubicBezTo>
                    <a:pt x="1538" y="421"/>
                    <a:pt x="1538" y="421"/>
                    <a:pt x="1538" y="421"/>
                  </a:cubicBezTo>
                  <a:cubicBezTo>
                    <a:pt x="1618" y="382"/>
                    <a:pt x="1618" y="382"/>
                    <a:pt x="1618" y="382"/>
                  </a:cubicBezTo>
                  <a:cubicBezTo>
                    <a:pt x="1657" y="352"/>
                    <a:pt x="1657" y="352"/>
                    <a:pt x="1657" y="352"/>
                  </a:cubicBezTo>
                  <a:cubicBezTo>
                    <a:pt x="1657" y="312"/>
                    <a:pt x="1657" y="312"/>
                    <a:pt x="1657" y="312"/>
                  </a:cubicBezTo>
                  <a:cubicBezTo>
                    <a:pt x="1657" y="225"/>
                    <a:pt x="1657" y="225"/>
                    <a:pt x="1657" y="225"/>
                  </a:cubicBezTo>
                  <a:cubicBezTo>
                    <a:pt x="1757" y="215"/>
                    <a:pt x="1757" y="215"/>
                    <a:pt x="1757" y="215"/>
                  </a:cubicBezTo>
                  <a:cubicBezTo>
                    <a:pt x="1796" y="215"/>
                    <a:pt x="1796" y="215"/>
                    <a:pt x="1796" y="215"/>
                  </a:cubicBezTo>
                  <a:cubicBezTo>
                    <a:pt x="1816" y="176"/>
                    <a:pt x="1816" y="176"/>
                    <a:pt x="1816" y="176"/>
                  </a:cubicBezTo>
                  <a:cubicBezTo>
                    <a:pt x="1865" y="97"/>
                    <a:pt x="1865" y="97"/>
                    <a:pt x="1865" y="97"/>
                  </a:cubicBezTo>
                  <a:cubicBezTo>
                    <a:pt x="1945" y="146"/>
                    <a:pt x="1945" y="146"/>
                    <a:pt x="1945" y="146"/>
                  </a:cubicBezTo>
                  <a:cubicBezTo>
                    <a:pt x="1985" y="166"/>
                    <a:pt x="1985" y="166"/>
                    <a:pt x="1985" y="166"/>
                  </a:cubicBezTo>
                  <a:cubicBezTo>
                    <a:pt x="2024" y="146"/>
                    <a:pt x="2024" y="146"/>
                    <a:pt x="2024" y="146"/>
                  </a:cubicBezTo>
                  <a:cubicBezTo>
                    <a:pt x="2104" y="97"/>
                    <a:pt x="2104" y="97"/>
                    <a:pt x="2104" y="97"/>
                  </a:cubicBezTo>
                  <a:cubicBezTo>
                    <a:pt x="2153" y="176"/>
                    <a:pt x="2153" y="176"/>
                    <a:pt x="2153" y="176"/>
                  </a:cubicBezTo>
                  <a:cubicBezTo>
                    <a:pt x="2183" y="215"/>
                    <a:pt x="2183" y="215"/>
                    <a:pt x="2183" y="215"/>
                  </a:cubicBezTo>
                  <a:cubicBezTo>
                    <a:pt x="2224" y="215"/>
                    <a:pt x="2224" y="215"/>
                    <a:pt x="2224" y="215"/>
                  </a:cubicBezTo>
                  <a:cubicBezTo>
                    <a:pt x="2312" y="225"/>
                    <a:pt x="2312" y="225"/>
                    <a:pt x="2312" y="225"/>
                  </a:cubicBezTo>
                  <a:cubicBezTo>
                    <a:pt x="2323" y="312"/>
                    <a:pt x="2323" y="312"/>
                    <a:pt x="2323" y="312"/>
                  </a:cubicBezTo>
                  <a:cubicBezTo>
                    <a:pt x="2323" y="352"/>
                    <a:pt x="2323" y="352"/>
                    <a:pt x="2323" y="352"/>
                  </a:cubicBezTo>
                  <a:cubicBezTo>
                    <a:pt x="2353" y="382"/>
                    <a:pt x="2353" y="382"/>
                    <a:pt x="2353" y="382"/>
                  </a:cubicBezTo>
                  <a:cubicBezTo>
                    <a:pt x="2441" y="421"/>
                    <a:pt x="2441" y="421"/>
                    <a:pt x="2441" y="421"/>
                  </a:cubicBezTo>
                  <a:cubicBezTo>
                    <a:pt x="2392" y="509"/>
                    <a:pt x="2392" y="509"/>
                    <a:pt x="2392" y="509"/>
                  </a:cubicBezTo>
                  <a:cubicBezTo>
                    <a:pt x="2372" y="548"/>
                    <a:pt x="2372" y="548"/>
                    <a:pt x="2372" y="548"/>
                  </a:cubicBezTo>
                  <a:lnTo>
                    <a:pt x="2392" y="588"/>
                  </a:lnTo>
                  <a:close/>
                  <a:moveTo>
                    <a:pt x="279" y="588"/>
                  </a:moveTo>
                  <a:lnTo>
                    <a:pt x="279" y="588"/>
                  </a:lnTo>
                  <a:cubicBezTo>
                    <a:pt x="913" y="588"/>
                    <a:pt x="913" y="588"/>
                    <a:pt x="913" y="588"/>
                  </a:cubicBezTo>
                  <a:cubicBezTo>
                    <a:pt x="913" y="1215"/>
                    <a:pt x="913" y="1215"/>
                    <a:pt x="913" y="1215"/>
                  </a:cubicBezTo>
                  <a:cubicBezTo>
                    <a:pt x="874" y="1215"/>
                    <a:pt x="874" y="1215"/>
                    <a:pt x="874" y="1215"/>
                  </a:cubicBezTo>
                  <a:cubicBezTo>
                    <a:pt x="874" y="1196"/>
                    <a:pt x="874" y="1196"/>
                    <a:pt x="874" y="1196"/>
                  </a:cubicBezTo>
                  <a:cubicBezTo>
                    <a:pt x="864" y="1147"/>
                    <a:pt x="834" y="1107"/>
                    <a:pt x="795" y="1088"/>
                  </a:cubicBezTo>
                  <a:cubicBezTo>
                    <a:pt x="685" y="1039"/>
                    <a:pt x="685" y="1039"/>
                    <a:pt x="685" y="1039"/>
                  </a:cubicBezTo>
                  <a:cubicBezTo>
                    <a:pt x="685" y="1049"/>
                    <a:pt x="666" y="1128"/>
                    <a:pt x="595" y="1166"/>
                  </a:cubicBezTo>
                  <a:cubicBezTo>
                    <a:pt x="526" y="1128"/>
                    <a:pt x="517" y="1049"/>
                    <a:pt x="507" y="1039"/>
                  </a:cubicBezTo>
                  <a:cubicBezTo>
                    <a:pt x="408" y="1088"/>
                    <a:pt x="408" y="1088"/>
                    <a:pt x="408" y="1088"/>
                  </a:cubicBezTo>
                  <a:cubicBezTo>
                    <a:pt x="358" y="1107"/>
                    <a:pt x="328" y="1147"/>
                    <a:pt x="328" y="1196"/>
                  </a:cubicBezTo>
                  <a:cubicBezTo>
                    <a:pt x="328" y="1215"/>
                    <a:pt x="328" y="1215"/>
                    <a:pt x="328" y="1215"/>
                  </a:cubicBezTo>
                  <a:cubicBezTo>
                    <a:pt x="279" y="1215"/>
                    <a:pt x="279" y="1215"/>
                    <a:pt x="279" y="1215"/>
                  </a:cubicBezTo>
                  <a:lnTo>
                    <a:pt x="279" y="588"/>
                  </a:lnTo>
                  <a:close/>
                </a:path>
              </a:pathLst>
            </a:custGeom>
            <a:solidFill>
              <a:srgbClr val="002060"/>
            </a:solidFill>
            <a:ln>
              <a:solidFill>
                <a:srgbClr val="9CBEC5"/>
              </a:solidFill>
            </a:ln>
            <a:effectLst/>
            <a:extLst>
              <a:ext uri="{91240B29-F687-4f45-9708-019B960494DF}">
                <a14:hiddenLine xmlns:a14="http://schemas.microsoft.com/office/drawing/2010/main" xmlns="" xmlns:p15="http://schemas.microsoft.com/office/powerpoint/2012/main" xmlns:p14="http://schemas.microsoft.com/office/powerpoint/2010/main" w="9525" cap="flat">
                  <a:solidFill>
                    <a:srgbClr val="808080"/>
                  </a:solidFill>
                  <a:bevel/>
                  <a:headEnd/>
                  <a:tailEnd/>
                </a14:hiddenLine>
              </a:ext>
              <a:ext uri="{AF507438-7753-43e0-B8FC-AC1667EBCBE1}">
                <a14:hiddenEffects xmlns:a14="http://schemas.microsoft.com/office/drawing/2010/main" xmlns="" xmlns:p15="http://schemas.microsoft.com/office/powerpoint/2012/main" xmlns:p14="http://schemas.microsoft.com/office/powerpoint/2010/main">
                  <a:effectLst>
                    <a:outerShdw blurRad="63500" dist="38099" dir="2700000" algn="ctr" rotWithShape="0">
                      <a:srgbClr val="000000">
                        <a:alpha val="74998"/>
                      </a:srgbClr>
                    </a:outerShdw>
                  </a:effectLst>
                </a14:hiddenEffects>
              </a:ext>
            </a:extLst>
          </p:spPr>
          <p:txBody>
            <a:bodyPr wrap="none" anchor="ctr"/>
            <a:lstStyle/>
            <a:p>
              <a:endParaRPr lang="en-US">
                <a:solidFill>
                  <a:srgbClr val="FFFFFF"/>
                </a:solidFill>
              </a:endParaRPr>
            </a:p>
          </p:txBody>
        </p:sp>
      </p:grpSp>
      <p:sp>
        <p:nvSpPr>
          <p:cNvPr id="67" name="TextBox 66">
            <a:extLst>
              <a:ext uri="{FF2B5EF4-FFF2-40B4-BE49-F238E27FC236}">
                <a16:creationId xmlns:a16="http://schemas.microsoft.com/office/drawing/2014/main" id="{93591F10-D9CB-4292-9F10-7F3B3EEB9859}"/>
              </a:ext>
            </a:extLst>
          </p:cNvPr>
          <p:cNvSpPr txBox="1"/>
          <p:nvPr/>
        </p:nvSpPr>
        <p:spPr>
          <a:xfrm>
            <a:off x="7420720" y="4247841"/>
            <a:ext cx="2602402" cy="1107996"/>
          </a:xfrm>
          <a:prstGeom prst="rect">
            <a:avLst/>
          </a:prstGeom>
        </p:spPr>
        <p:txBody>
          <a:bodyPr vert="horz" wrap="square" lIns="0" tIns="0" rIns="0" bIns="0" rtlCol="0" anchor="t">
            <a:spAutoFit/>
          </a:bodyPr>
          <a:lstStyle/>
          <a:p>
            <a:pPr algn="ctr">
              <a:defRPr/>
            </a:pPr>
            <a:r>
              <a:rPr lang="en-US" kern="0" dirty="0"/>
              <a:t>Sales &amp; Marketing Alignment </a:t>
            </a:r>
          </a:p>
          <a:p>
            <a:pPr algn="ctr">
              <a:defRPr/>
            </a:pPr>
            <a:r>
              <a:rPr lang="en-US" kern="0" dirty="0"/>
              <a:t>Account Based </a:t>
            </a:r>
            <a:br>
              <a:rPr lang="en-US" kern="0" dirty="0"/>
            </a:br>
            <a:r>
              <a:rPr lang="en-US" kern="0" dirty="0"/>
              <a:t>Marketing</a:t>
            </a:r>
          </a:p>
        </p:txBody>
      </p:sp>
      <p:grpSp>
        <p:nvGrpSpPr>
          <p:cNvPr id="68" name="Group 67">
            <a:extLst>
              <a:ext uri="{FF2B5EF4-FFF2-40B4-BE49-F238E27FC236}">
                <a16:creationId xmlns:a16="http://schemas.microsoft.com/office/drawing/2014/main" id="{3C39CE8F-4712-4667-8A3E-03F4A695B745}"/>
              </a:ext>
            </a:extLst>
          </p:cNvPr>
          <p:cNvGrpSpPr/>
          <p:nvPr/>
        </p:nvGrpSpPr>
        <p:grpSpPr>
          <a:xfrm>
            <a:off x="7894531" y="2001397"/>
            <a:ext cx="1654777" cy="2170898"/>
            <a:chOff x="9856878" y="2431871"/>
            <a:chExt cx="1654777" cy="2170898"/>
          </a:xfrm>
        </p:grpSpPr>
        <p:grpSp>
          <p:nvGrpSpPr>
            <p:cNvPr id="69" name="Group 68">
              <a:extLst>
                <a:ext uri="{FF2B5EF4-FFF2-40B4-BE49-F238E27FC236}">
                  <a16:creationId xmlns:a16="http://schemas.microsoft.com/office/drawing/2014/main" id="{A80DA1D6-06B4-45E1-A185-3BC429A9C6AA}"/>
                </a:ext>
              </a:extLst>
            </p:cNvPr>
            <p:cNvGrpSpPr/>
            <p:nvPr/>
          </p:nvGrpSpPr>
          <p:grpSpPr>
            <a:xfrm>
              <a:off x="9856878" y="2431871"/>
              <a:ext cx="1654777" cy="2170898"/>
              <a:chOff x="9661639" y="2474391"/>
              <a:chExt cx="1654777" cy="2170898"/>
            </a:xfrm>
          </p:grpSpPr>
          <p:cxnSp>
            <p:nvCxnSpPr>
              <p:cNvPr id="71" name="Straight Connector 70">
                <a:extLst>
                  <a:ext uri="{FF2B5EF4-FFF2-40B4-BE49-F238E27FC236}">
                    <a16:creationId xmlns:a16="http://schemas.microsoft.com/office/drawing/2014/main" id="{37C81EBE-F6C0-435D-8D4F-0296B5E0BF77}"/>
                  </a:ext>
                </a:extLst>
              </p:cNvPr>
              <p:cNvCxnSpPr/>
              <p:nvPr/>
            </p:nvCxnSpPr>
            <p:spPr>
              <a:xfrm flipV="1">
                <a:off x="10489028" y="4107247"/>
                <a:ext cx="1" cy="538042"/>
              </a:xfrm>
              <a:prstGeom prst="line">
                <a:avLst/>
              </a:prstGeom>
              <a:ln w="25400">
                <a:solidFill>
                  <a:srgbClr val="9CBEC5"/>
                </a:solidFill>
                <a:miter lim="800000"/>
                <a:tailEnd type="oval"/>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AD406ED0-8DD9-475C-B43C-39BD3C6F2D50}"/>
                  </a:ext>
                </a:extLst>
              </p:cNvPr>
              <p:cNvSpPr>
                <a:spLocks noChangeAspect="1"/>
              </p:cNvSpPr>
              <p:nvPr/>
            </p:nvSpPr>
            <p:spPr bwMode="gray">
              <a:xfrm>
                <a:off x="9661639" y="2474391"/>
                <a:ext cx="1654777" cy="1632856"/>
              </a:xfrm>
              <a:prstGeom prst="ellipse">
                <a:avLst/>
              </a:prstGeom>
              <a:noFill/>
              <a:ln w="25400">
                <a:solidFill>
                  <a:srgbClr val="9CBEC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solidFill>
                    <a:srgbClr val="FFFFFF"/>
                  </a:solidFill>
                </a:endParaRPr>
              </a:p>
            </p:txBody>
          </p:sp>
        </p:grpSp>
        <p:sp>
          <p:nvSpPr>
            <p:cNvPr id="70" name="Freeform 5">
              <a:extLst>
                <a:ext uri="{FF2B5EF4-FFF2-40B4-BE49-F238E27FC236}">
                  <a16:creationId xmlns:a16="http://schemas.microsoft.com/office/drawing/2014/main" id="{127A0F65-676E-4FE7-9C23-433468DCB0B9}"/>
                </a:ext>
              </a:extLst>
            </p:cNvPr>
            <p:cNvSpPr>
              <a:spLocks noChangeAspect="1" noChangeArrowheads="1"/>
            </p:cNvSpPr>
            <p:nvPr/>
          </p:nvSpPr>
          <p:spPr bwMode="auto">
            <a:xfrm>
              <a:off x="10048588" y="2907422"/>
              <a:ext cx="1271356" cy="796940"/>
            </a:xfrm>
            <a:custGeom>
              <a:avLst/>
              <a:gdLst>
                <a:gd name="T0" fmla="*/ 695 w 2988"/>
                <a:gd name="T1" fmla="*/ 93 h 1876"/>
                <a:gd name="T2" fmla="*/ 602 w 2988"/>
                <a:gd name="T3" fmla="*/ 93 h 1876"/>
                <a:gd name="T4" fmla="*/ 290 w 2988"/>
                <a:gd name="T5" fmla="*/ 602 h 1876"/>
                <a:gd name="T6" fmla="*/ 579 w 2988"/>
                <a:gd name="T7" fmla="*/ 730 h 1876"/>
                <a:gd name="T8" fmla="*/ 707 w 2988"/>
                <a:gd name="T9" fmla="*/ 544 h 1876"/>
                <a:gd name="T10" fmla="*/ 741 w 2988"/>
                <a:gd name="T11" fmla="*/ 510 h 1876"/>
                <a:gd name="T12" fmla="*/ 718 w 2988"/>
                <a:gd name="T13" fmla="*/ 289 h 1876"/>
                <a:gd name="T14" fmla="*/ 741 w 2988"/>
                <a:gd name="T15" fmla="*/ 185 h 1876"/>
                <a:gd name="T16" fmla="*/ 1668 w 2988"/>
                <a:gd name="T17" fmla="*/ 810 h 1876"/>
                <a:gd name="T18" fmla="*/ 1772 w 2988"/>
                <a:gd name="T19" fmla="*/ 1042 h 1876"/>
                <a:gd name="T20" fmla="*/ 1540 w 2988"/>
                <a:gd name="T21" fmla="*/ 1424 h 1876"/>
                <a:gd name="T22" fmla="*/ 1494 w 2988"/>
                <a:gd name="T23" fmla="*/ 892 h 1876"/>
                <a:gd name="T24" fmla="*/ 1448 w 2988"/>
                <a:gd name="T25" fmla="*/ 1424 h 1876"/>
                <a:gd name="T26" fmla="*/ 1216 w 2988"/>
                <a:gd name="T27" fmla="*/ 1042 h 1876"/>
                <a:gd name="T28" fmla="*/ 1320 w 2988"/>
                <a:gd name="T29" fmla="*/ 810 h 1876"/>
                <a:gd name="T30" fmla="*/ 938 w 2988"/>
                <a:gd name="T31" fmla="*/ 1077 h 1876"/>
                <a:gd name="T32" fmla="*/ 1077 w 2988"/>
                <a:gd name="T33" fmla="*/ 1575 h 1876"/>
                <a:gd name="T34" fmla="*/ 1181 w 2988"/>
                <a:gd name="T35" fmla="*/ 1575 h 1876"/>
                <a:gd name="T36" fmla="*/ 1864 w 2988"/>
                <a:gd name="T37" fmla="*/ 1285 h 1876"/>
                <a:gd name="T38" fmla="*/ 2142 w 2988"/>
                <a:gd name="T39" fmla="*/ 1575 h 1876"/>
                <a:gd name="T40" fmla="*/ 1922 w 2988"/>
                <a:gd name="T41" fmla="*/ 926 h 1876"/>
                <a:gd name="T42" fmla="*/ 1320 w 2988"/>
                <a:gd name="T43" fmla="*/ 556 h 1876"/>
                <a:gd name="T44" fmla="*/ 1251 w 2988"/>
                <a:gd name="T45" fmla="*/ 440 h 1876"/>
                <a:gd name="T46" fmla="*/ 1297 w 2988"/>
                <a:gd name="T47" fmla="*/ 336 h 1876"/>
                <a:gd name="T48" fmla="*/ 1598 w 2988"/>
                <a:gd name="T49" fmla="*/ 382 h 1876"/>
                <a:gd name="T50" fmla="*/ 1691 w 2988"/>
                <a:gd name="T51" fmla="*/ 428 h 1876"/>
                <a:gd name="T52" fmla="*/ 1749 w 2988"/>
                <a:gd name="T53" fmla="*/ 706 h 1876"/>
                <a:gd name="T54" fmla="*/ 1540 w 2988"/>
                <a:gd name="T55" fmla="*/ 46 h 1876"/>
                <a:gd name="T56" fmla="*/ 1170 w 2988"/>
                <a:gd name="T57" fmla="*/ 359 h 1876"/>
                <a:gd name="T58" fmla="*/ 2316 w 2988"/>
                <a:gd name="T59" fmla="*/ 671 h 1876"/>
                <a:gd name="T60" fmla="*/ 2629 w 2988"/>
                <a:gd name="T61" fmla="*/ 637 h 1876"/>
                <a:gd name="T62" fmla="*/ 2790 w 2988"/>
                <a:gd name="T63" fmla="*/ 347 h 1876"/>
                <a:gd name="T64" fmla="*/ 2351 w 2988"/>
                <a:gd name="T65" fmla="*/ 46 h 1876"/>
                <a:gd name="T66" fmla="*/ 2246 w 2988"/>
                <a:gd name="T67" fmla="*/ 185 h 1876"/>
                <a:gd name="T68" fmla="*/ 2270 w 2988"/>
                <a:gd name="T69" fmla="*/ 289 h 1876"/>
                <a:gd name="T70" fmla="*/ 2246 w 2988"/>
                <a:gd name="T71" fmla="*/ 510 h 1876"/>
                <a:gd name="T72" fmla="*/ 2281 w 2988"/>
                <a:gd name="T73" fmla="*/ 544 h 1876"/>
                <a:gd name="T74" fmla="*/ 2976 w 2988"/>
                <a:gd name="T75" fmla="*/ 1158 h 1876"/>
                <a:gd name="T76" fmla="*/ 2733 w 2988"/>
                <a:gd name="T77" fmla="*/ 695 h 1876"/>
                <a:gd name="T78" fmla="*/ 2374 w 2988"/>
                <a:gd name="T79" fmla="*/ 973 h 1876"/>
                <a:gd name="T80" fmla="*/ 2293 w 2988"/>
                <a:gd name="T81" fmla="*/ 1609 h 1876"/>
                <a:gd name="T82" fmla="*/ 2976 w 2988"/>
                <a:gd name="T83" fmla="*/ 1158 h 1876"/>
                <a:gd name="T84" fmla="*/ 232 w 2988"/>
                <a:gd name="T85" fmla="*/ 799 h 1876"/>
                <a:gd name="T86" fmla="*/ 82 w 2988"/>
                <a:gd name="T87" fmla="*/ 1875 h 1876"/>
                <a:gd name="T88" fmla="*/ 707 w 2988"/>
                <a:gd name="T89" fmla="*/ 1436 h 1876"/>
                <a:gd name="T90" fmla="*/ 255 w 2988"/>
                <a:gd name="T91" fmla="*/ 695 h 1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88" h="1876">
                  <a:moveTo>
                    <a:pt x="741" y="185"/>
                  </a:moveTo>
                  <a:cubicBezTo>
                    <a:pt x="741" y="151"/>
                    <a:pt x="730" y="128"/>
                    <a:pt x="695" y="93"/>
                  </a:cubicBezTo>
                  <a:cubicBezTo>
                    <a:pt x="637" y="46"/>
                    <a:pt x="637" y="46"/>
                    <a:pt x="637" y="46"/>
                  </a:cubicBezTo>
                  <a:cubicBezTo>
                    <a:pt x="602" y="93"/>
                    <a:pt x="602" y="93"/>
                    <a:pt x="602" y="93"/>
                  </a:cubicBezTo>
                  <a:cubicBezTo>
                    <a:pt x="382" y="23"/>
                    <a:pt x="197" y="116"/>
                    <a:pt x="197" y="347"/>
                  </a:cubicBezTo>
                  <a:cubicBezTo>
                    <a:pt x="197" y="440"/>
                    <a:pt x="290" y="602"/>
                    <a:pt x="290" y="602"/>
                  </a:cubicBezTo>
                  <a:cubicBezTo>
                    <a:pt x="359" y="637"/>
                    <a:pt x="359" y="637"/>
                    <a:pt x="359" y="637"/>
                  </a:cubicBezTo>
                  <a:cubicBezTo>
                    <a:pt x="417" y="718"/>
                    <a:pt x="510" y="718"/>
                    <a:pt x="579" y="730"/>
                  </a:cubicBezTo>
                  <a:cubicBezTo>
                    <a:pt x="625" y="730"/>
                    <a:pt x="660" y="718"/>
                    <a:pt x="672" y="671"/>
                  </a:cubicBezTo>
                  <a:cubicBezTo>
                    <a:pt x="684" y="625"/>
                    <a:pt x="707" y="544"/>
                    <a:pt x="707" y="544"/>
                  </a:cubicBezTo>
                  <a:cubicBezTo>
                    <a:pt x="730" y="544"/>
                    <a:pt x="741" y="533"/>
                    <a:pt x="741" y="521"/>
                  </a:cubicBezTo>
                  <a:lnTo>
                    <a:pt x="741" y="510"/>
                  </a:lnTo>
                  <a:cubicBezTo>
                    <a:pt x="741" y="510"/>
                    <a:pt x="707" y="405"/>
                    <a:pt x="707" y="382"/>
                  </a:cubicBezTo>
                  <a:cubicBezTo>
                    <a:pt x="707" y="359"/>
                    <a:pt x="718" y="347"/>
                    <a:pt x="718" y="289"/>
                  </a:cubicBezTo>
                  <a:cubicBezTo>
                    <a:pt x="718" y="278"/>
                    <a:pt x="707" y="267"/>
                    <a:pt x="707" y="255"/>
                  </a:cubicBezTo>
                  <a:cubicBezTo>
                    <a:pt x="741" y="232"/>
                    <a:pt x="741" y="197"/>
                    <a:pt x="741" y="185"/>
                  </a:cubicBezTo>
                  <a:close/>
                  <a:moveTo>
                    <a:pt x="1922" y="926"/>
                  </a:moveTo>
                  <a:cubicBezTo>
                    <a:pt x="1668" y="810"/>
                    <a:pt x="1668" y="810"/>
                    <a:pt x="1668" y="810"/>
                  </a:cubicBezTo>
                  <a:cubicBezTo>
                    <a:pt x="1656" y="810"/>
                    <a:pt x="1656" y="799"/>
                    <a:pt x="1656" y="799"/>
                  </a:cubicBezTo>
                  <a:cubicBezTo>
                    <a:pt x="1772" y="1042"/>
                    <a:pt x="1772" y="1042"/>
                    <a:pt x="1772" y="1042"/>
                  </a:cubicBezTo>
                  <a:cubicBezTo>
                    <a:pt x="1702" y="1042"/>
                    <a:pt x="1702" y="1042"/>
                    <a:pt x="1702" y="1042"/>
                  </a:cubicBezTo>
                  <a:cubicBezTo>
                    <a:pt x="1540" y="1424"/>
                    <a:pt x="1540" y="1424"/>
                    <a:pt x="1540" y="1424"/>
                  </a:cubicBezTo>
                  <a:cubicBezTo>
                    <a:pt x="1610" y="869"/>
                    <a:pt x="1610" y="869"/>
                    <a:pt x="1610" y="869"/>
                  </a:cubicBezTo>
                  <a:cubicBezTo>
                    <a:pt x="1575" y="880"/>
                    <a:pt x="1540" y="892"/>
                    <a:pt x="1494" y="892"/>
                  </a:cubicBezTo>
                  <a:cubicBezTo>
                    <a:pt x="1448" y="892"/>
                    <a:pt x="1413" y="880"/>
                    <a:pt x="1378" y="869"/>
                  </a:cubicBezTo>
                  <a:cubicBezTo>
                    <a:pt x="1448" y="1424"/>
                    <a:pt x="1448" y="1424"/>
                    <a:pt x="1448" y="1424"/>
                  </a:cubicBezTo>
                  <a:cubicBezTo>
                    <a:pt x="1297" y="1042"/>
                    <a:pt x="1297" y="1042"/>
                    <a:pt x="1297" y="1042"/>
                  </a:cubicBezTo>
                  <a:cubicBezTo>
                    <a:pt x="1216" y="1042"/>
                    <a:pt x="1216" y="1042"/>
                    <a:pt x="1216" y="1042"/>
                  </a:cubicBezTo>
                  <a:cubicBezTo>
                    <a:pt x="1332" y="799"/>
                    <a:pt x="1332" y="799"/>
                    <a:pt x="1332" y="799"/>
                  </a:cubicBezTo>
                  <a:cubicBezTo>
                    <a:pt x="1332" y="799"/>
                    <a:pt x="1332" y="810"/>
                    <a:pt x="1320" y="810"/>
                  </a:cubicBezTo>
                  <a:cubicBezTo>
                    <a:pt x="1066" y="926"/>
                    <a:pt x="1066" y="926"/>
                    <a:pt x="1066" y="926"/>
                  </a:cubicBezTo>
                  <a:cubicBezTo>
                    <a:pt x="996" y="949"/>
                    <a:pt x="950" y="1007"/>
                    <a:pt x="938" y="1077"/>
                  </a:cubicBezTo>
                  <a:cubicBezTo>
                    <a:pt x="845" y="1575"/>
                    <a:pt x="845" y="1575"/>
                    <a:pt x="845" y="1575"/>
                  </a:cubicBezTo>
                  <a:cubicBezTo>
                    <a:pt x="1077" y="1575"/>
                    <a:pt x="1077" y="1575"/>
                    <a:pt x="1077" y="1575"/>
                  </a:cubicBezTo>
                  <a:cubicBezTo>
                    <a:pt x="1123" y="1285"/>
                    <a:pt x="1123" y="1285"/>
                    <a:pt x="1123" y="1285"/>
                  </a:cubicBezTo>
                  <a:cubicBezTo>
                    <a:pt x="1181" y="1575"/>
                    <a:pt x="1181" y="1575"/>
                    <a:pt x="1181" y="1575"/>
                  </a:cubicBezTo>
                  <a:cubicBezTo>
                    <a:pt x="1806" y="1575"/>
                    <a:pt x="1806" y="1575"/>
                    <a:pt x="1806" y="1575"/>
                  </a:cubicBezTo>
                  <a:cubicBezTo>
                    <a:pt x="1864" y="1285"/>
                    <a:pt x="1864" y="1285"/>
                    <a:pt x="1864" y="1285"/>
                  </a:cubicBezTo>
                  <a:cubicBezTo>
                    <a:pt x="1911" y="1575"/>
                    <a:pt x="1911" y="1575"/>
                    <a:pt x="1911" y="1575"/>
                  </a:cubicBezTo>
                  <a:cubicBezTo>
                    <a:pt x="2142" y="1575"/>
                    <a:pt x="2142" y="1575"/>
                    <a:pt x="2142" y="1575"/>
                  </a:cubicBezTo>
                  <a:cubicBezTo>
                    <a:pt x="2050" y="1077"/>
                    <a:pt x="2050" y="1077"/>
                    <a:pt x="2050" y="1077"/>
                  </a:cubicBezTo>
                  <a:cubicBezTo>
                    <a:pt x="2038" y="1007"/>
                    <a:pt x="1992" y="949"/>
                    <a:pt x="1922" y="926"/>
                  </a:cubicBezTo>
                  <a:close/>
                  <a:moveTo>
                    <a:pt x="1366" y="671"/>
                  </a:moveTo>
                  <a:cubicBezTo>
                    <a:pt x="1343" y="637"/>
                    <a:pt x="1332" y="602"/>
                    <a:pt x="1320" y="556"/>
                  </a:cubicBezTo>
                  <a:cubicBezTo>
                    <a:pt x="1286" y="556"/>
                    <a:pt x="1262" y="521"/>
                    <a:pt x="1262" y="498"/>
                  </a:cubicBezTo>
                  <a:cubicBezTo>
                    <a:pt x="1251" y="440"/>
                    <a:pt x="1251" y="440"/>
                    <a:pt x="1251" y="440"/>
                  </a:cubicBezTo>
                  <a:cubicBezTo>
                    <a:pt x="1239" y="417"/>
                    <a:pt x="1262" y="382"/>
                    <a:pt x="1297" y="382"/>
                  </a:cubicBezTo>
                  <a:cubicBezTo>
                    <a:pt x="1286" y="359"/>
                    <a:pt x="1297" y="336"/>
                    <a:pt x="1297" y="336"/>
                  </a:cubicBezTo>
                  <a:cubicBezTo>
                    <a:pt x="1297" y="313"/>
                    <a:pt x="1297" y="208"/>
                    <a:pt x="1390" y="174"/>
                  </a:cubicBezTo>
                  <a:cubicBezTo>
                    <a:pt x="1390" y="289"/>
                    <a:pt x="1482" y="382"/>
                    <a:pt x="1598" y="382"/>
                  </a:cubicBezTo>
                  <a:cubicBezTo>
                    <a:pt x="1644" y="382"/>
                    <a:pt x="1644" y="382"/>
                    <a:pt x="1644" y="382"/>
                  </a:cubicBezTo>
                  <a:cubicBezTo>
                    <a:pt x="1668" y="382"/>
                    <a:pt x="1691" y="405"/>
                    <a:pt x="1691" y="428"/>
                  </a:cubicBezTo>
                  <a:cubicBezTo>
                    <a:pt x="1691" y="510"/>
                    <a:pt x="1679" y="660"/>
                    <a:pt x="1575" y="706"/>
                  </a:cubicBezTo>
                  <a:cubicBezTo>
                    <a:pt x="1749" y="706"/>
                    <a:pt x="1749" y="706"/>
                    <a:pt x="1749" y="706"/>
                  </a:cubicBezTo>
                  <a:cubicBezTo>
                    <a:pt x="1795" y="625"/>
                    <a:pt x="1818" y="475"/>
                    <a:pt x="1818" y="382"/>
                  </a:cubicBezTo>
                  <a:cubicBezTo>
                    <a:pt x="1818" y="151"/>
                    <a:pt x="1714" y="46"/>
                    <a:pt x="1540" y="46"/>
                  </a:cubicBezTo>
                  <a:cubicBezTo>
                    <a:pt x="1505" y="0"/>
                    <a:pt x="1505" y="0"/>
                    <a:pt x="1505" y="0"/>
                  </a:cubicBezTo>
                  <a:cubicBezTo>
                    <a:pt x="1343" y="0"/>
                    <a:pt x="1170" y="104"/>
                    <a:pt x="1170" y="359"/>
                  </a:cubicBezTo>
                  <a:cubicBezTo>
                    <a:pt x="1170" y="475"/>
                    <a:pt x="1216" y="614"/>
                    <a:pt x="1366" y="671"/>
                  </a:cubicBezTo>
                  <a:close/>
                  <a:moveTo>
                    <a:pt x="2316" y="671"/>
                  </a:moveTo>
                  <a:cubicBezTo>
                    <a:pt x="2327" y="718"/>
                    <a:pt x="2362" y="730"/>
                    <a:pt x="2409" y="730"/>
                  </a:cubicBezTo>
                  <a:cubicBezTo>
                    <a:pt x="2478" y="718"/>
                    <a:pt x="2570" y="718"/>
                    <a:pt x="2629" y="637"/>
                  </a:cubicBezTo>
                  <a:cubicBezTo>
                    <a:pt x="2698" y="602"/>
                    <a:pt x="2698" y="602"/>
                    <a:pt x="2698" y="602"/>
                  </a:cubicBezTo>
                  <a:cubicBezTo>
                    <a:pt x="2698" y="602"/>
                    <a:pt x="2790" y="440"/>
                    <a:pt x="2790" y="347"/>
                  </a:cubicBezTo>
                  <a:cubicBezTo>
                    <a:pt x="2790" y="116"/>
                    <a:pt x="2605" y="23"/>
                    <a:pt x="2385" y="93"/>
                  </a:cubicBezTo>
                  <a:cubicBezTo>
                    <a:pt x="2351" y="46"/>
                    <a:pt x="2351" y="46"/>
                    <a:pt x="2351" y="46"/>
                  </a:cubicBezTo>
                  <a:cubicBezTo>
                    <a:pt x="2293" y="93"/>
                    <a:pt x="2293" y="93"/>
                    <a:pt x="2293" y="93"/>
                  </a:cubicBezTo>
                  <a:cubicBezTo>
                    <a:pt x="2258" y="128"/>
                    <a:pt x="2246" y="151"/>
                    <a:pt x="2246" y="185"/>
                  </a:cubicBezTo>
                  <a:cubicBezTo>
                    <a:pt x="2246" y="197"/>
                    <a:pt x="2246" y="232"/>
                    <a:pt x="2281" y="255"/>
                  </a:cubicBezTo>
                  <a:cubicBezTo>
                    <a:pt x="2281" y="267"/>
                    <a:pt x="2270" y="278"/>
                    <a:pt x="2270" y="289"/>
                  </a:cubicBezTo>
                  <a:cubicBezTo>
                    <a:pt x="2270" y="347"/>
                    <a:pt x="2281" y="359"/>
                    <a:pt x="2281" y="382"/>
                  </a:cubicBezTo>
                  <a:cubicBezTo>
                    <a:pt x="2281" y="405"/>
                    <a:pt x="2246" y="510"/>
                    <a:pt x="2246" y="510"/>
                  </a:cubicBezTo>
                  <a:lnTo>
                    <a:pt x="2246" y="521"/>
                  </a:lnTo>
                  <a:cubicBezTo>
                    <a:pt x="2246" y="533"/>
                    <a:pt x="2258" y="544"/>
                    <a:pt x="2281" y="544"/>
                  </a:cubicBezTo>
                  <a:cubicBezTo>
                    <a:pt x="2281" y="544"/>
                    <a:pt x="2304" y="625"/>
                    <a:pt x="2316" y="671"/>
                  </a:cubicBezTo>
                  <a:close/>
                  <a:moveTo>
                    <a:pt x="2976" y="1158"/>
                  </a:moveTo>
                  <a:cubicBezTo>
                    <a:pt x="2964" y="996"/>
                    <a:pt x="2825" y="869"/>
                    <a:pt x="2744" y="776"/>
                  </a:cubicBezTo>
                  <a:cubicBezTo>
                    <a:pt x="2733" y="695"/>
                    <a:pt x="2733" y="695"/>
                    <a:pt x="2733" y="695"/>
                  </a:cubicBezTo>
                  <a:cubicBezTo>
                    <a:pt x="2733" y="695"/>
                    <a:pt x="2570" y="741"/>
                    <a:pt x="2443" y="834"/>
                  </a:cubicBezTo>
                  <a:cubicBezTo>
                    <a:pt x="2374" y="973"/>
                    <a:pt x="2374" y="973"/>
                    <a:pt x="2374" y="973"/>
                  </a:cubicBezTo>
                  <a:cubicBezTo>
                    <a:pt x="2293" y="1123"/>
                    <a:pt x="2270" y="1227"/>
                    <a:pt x="2281" y="1436"/>
                  </a:cubicBezTo>
                  <a:cubicBezTo>
                    <a:pt x="2293" y="1609"/>
                    <a:pt x="2293" y="1609"/>
                    <a:pt x="2293" y="1609"/>
                  </a:cubicBezTo>
                  <a:cubicBezTo>
                    <a:pt x="2906" y="1875"/>
                    <a:pt x="2906" y="1875"/>
                    <a:pt x="2906" y="1875"/>
                  </a:cubicBezTo>
                  <a:cubicBezTo>
                    <a:pt x="2953" y="1528"/>
                    <a:pt x="2987" y="1320"/>
                    <a:pt x="2976" y="1158"/>
                  </a:cubicBezTo>
                  <a:close/>
                  <a:moveTo>
                    <a:pt x="255" y="695"/>
                  </a:moveTo>
                  <a:cubicBezTo>
                    <a:pt x="232" y="799"/>
                    <a:pt x="232" y="799"/>
                    <a:pt x="232" y="799"/>
                  </a:cubicBezTo>
                  <a:cubicBezTo>
                    <a:pt x="151" y="880"/>
                    <a:pt x="23" y="1007"/>
                    <a:pt x="12" y="1158"/>
                  </a:cubicBezTo>
                  <a:cubicBezTo>
                    <a:pt x="0" y="1320"/>
                    <a:pt x="35" y="1528"/>
                    <a:pt x="82" y="1875"/>
                  </a:cubicBezTo>
                  <a:cubicBezTo>
                    <a:pt x="695" y="1609"/>
                    <a:pt x="695" y="1609"/>
                    <a:pt x="695" y="1609"/>
                  </a:cubicBezTo>
                  <a:cubicBezTo>
                    <a:pt x="707" y="1436"/>
                    <a:pt x="707" y="1436"/>
                    <a:pt x="707" y="1436"/>
                  </a:cubicBezTo>
                  <a:cubicBezTo>
                    <a:pt x="707" y="1366"/>
                    <a:pt x="707" y="1308"/>
                    <a:pt x="707" y="1262"/>
                  </a:cubicBezTo>
                  <a:cubicBezTo>
                    <a:pt x="684" y="1007"/>
                    <a:pt x="556" y="834"/>
                    <a:pt x="255" y="695"/>
                  </a:cubicBezTo>
                  <a:close/>
                </a:path>
              </a:pathLst>
            </a:custGeom>
            <a:solidFill>
              <a:srgbClr val="002060"/>
            </a:solidFill>
            <a:ln>
              <a:solidFill>
                <a:srgbClr val="9CBEC5"/>
              </a:solidFill>
            </a:ln>
            <a:effectLst/>
            <a:extLst>
              <a:ext uri="{91240B29-F687-4f45-9708-019B960494DF}">
                <a14:hiddenLine xmlns:a14="http://schemas.microsoft.com/office/drawing/2010/main" xmlns="" xmlns:p15="http://schemas.microsoft.com/office/powerpoint/2012/main" xmlns:p14="http://schemas.microsoft.com/office/powerpoint/2010/main" w="9525" cap="flat">
                  <a:solidFill>
                    <a:srgbClr val="808080"/>
                  </a:solidFill>
                  <a:bevel/>
                  <a:headEnd/>
                  <a:tailEnd/>
                </a14:hiddenLine>
              </a:ext>
              <a:ext uri="{AF507438-7753-43e0-B8FC-AC1667EBCBE1}">
                <a14:hiddenEffects xmlns:a14="http://schemas.microsoft.com/office/drawing/2010/main" xmlns="" xmlns:p15="http://schemas.microsoft.com/office/powerpoint/2012/main" xmlns:p14="http://schemas.microsoft.com/office/powerpoint/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0">
                <a:solidFill>
                  <a:srgbClr val="58595B"/>
                </a:solidFill>
              </a:endParaRPr>
            </a:p>
          </p:txBody>
        </p:sp>
      </p:grpSp>
    </p:spTree>
    <p:extLst>
      <p:ext uri="{BB962C8B-B14F-4D97-AF65-F5344CB8AC3E}">
        <p14:creationId xmlns:p14="http://schemas.microsoft.com/office/powerpoint/2010/main" val="1034725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DCBC-3DDF-4EDA-ABA8-9FB68260BA0B}"/>
              </a:ext>
            </a:extLst>
          </p:cNvPr>
          <p:cNvSpPr>
            <a:spLocks noGrp="1"/>
          </p:cNvSpPr>
          <p:nvPr>
            <p:ph type="title"/>
          </p:nvPr>
        </p:nvSpPr>
        <p:spPr/>
        <p:txBody>
          <a:bodyPr>
            <a:normAutofit/>
          </a:bodyPr>
          <a:lstStyle/>
          <a:p>
            <a:r>
              <a:rPr lang="en-US" sz="3000" dirty="0"/>
              <a:t>EFFICIENCY AT ITS BEST – EMAIL CREATION</a:t>
            </a:r>
          </a:p>
        </p:txBody>
      </p:sp>
      <p:pic>
        <p:nvPicPr>
          <p:cNvPr id="4" name="Picture 3">
            <a:extLst>
              <a:ext uri="{FF2B5EF4-FFF2-40B4-BE49-F238E27FC236}">
                <a16:creationId xmlns:a16="http://schemas.microsoft.com/office/drawing/2014/main" id="{6D0F3026-DB53-4FEE-93A5-3B6C59E150CC}"/>
              </a:ext>
            </a:extLst>
          </p:cNvPr>
          <p:cNvPicPr>
            <a:picLocks noChangeAspect="1"/>
          </p:cNvPicPr>
          <p:nvPr/>
        </p:nvPicPr>
        <p:blipFill>
          <a:blip r:embed="rId3"/>
          <a:stretch>
            <a:fillRect/>
          </a:stretch>
        </p:blipFill>
        <p:spPr>
          <a:xfrm>
            <a:off x="6294268" y="1354745"/>
            <a:ext cx="5124991" cy="4253494"/>
          </a:xfrm>
          <a:prstGeom prst="rect">
            <a:avLst/>
          </a:prstGeom>
          <a:effectLst>
            <a:outerShdw blurRad="50800" dist="38100" dir="2700000" algn="tl" rotWithShape="0">
              <a:prstClr val="black">
                <a:alpha val="40000"/>
              </a:prstClr>
            </a:outerShdw>
          </a:effectLst>
        </p:spPr>
      </p:pic>
      <p:pic>
        <p:nvPicPr>
          <p:cNvPr id="5" name="Picture 4" descr="Graphical user interface, text, application, chat or text message&#10;&#10;Description automatically generated">
            <a:extLst>
              <a:ext uri="{FF2B5EF4-FFF2-40B4-BE49-F238E27FC236}">
                <a16:creationId xmlns:a16="http://schemas.microsoft.com/office/drawing/2014/main" id="{08091BCD-3F74-440E-BFD3-10A2DEE86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4784" y="4620859"/>
            <a:ext cx="3892531" cy="2112410"/>
          </a:xfrm>
          <a:prstGeom prst="rect">
            <a:avLst/>
          </a:prstGeom>
          <a:effectLst>
            <a:outerShdw blurRad="50800" dist="38100" dir="2700000" algn="tl" rotWithShape="0">
              <a:prstClr val="black">
                <a:alpha val="40000"/>
              </a:prstClr>
            </a:outerShdw>
          </a:effectLst>
        </p:spPr>
      </p:pic>
      <p:sp>
        <p:nvSpPr>
          <p:cNvPr id="8" name="Content Placeholder 5">
            <a:extLst>
              <a:ext uri="{FF2B5EF4-FFF2-40B4-BE49-F238E27FC236}">
                <a16:creationId xmlns:a16="http://schemas.microsoft.com/office/drawing/2014/main" id="{09E6397B-9B0E-4EC1-A158-386F4C882BDA}"/>
              </a:ext>
            </a:extLst>
          </p:cNvPr>
          <p:cNvSpPr txBox="1">
            <a:spLocks/>
          </p:cNvSpPr>
          <p:nvPr/>
        </p:nvSpPr>
        <p:spPr>
          <a:xfrm>
            <a:off x="6294267" y="966461"/>
            <a:ext cx="5563047" cy="496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r>
              <a:rPr lang="en-US" sz="2000" b="1" dirty="0">
                <a:solidFill>
                  <a:srgbClr val="4E66A4"/>
                </a:solidFill>
              </a:rPr>
              <a:t>Oracle Eloqua</a:t>
            </a:r>
          </a:p>
        </p:txBody>
      </p:sp>
      <p:sp>
        <p:nvSpPr>
          <p:cNvPr id="11" name="Content Placeholder 5">
            <a:extLst>
              <a:ext uri="{FF2B5EF4-FFF2-40B4-BE49-F238E27FC236}">
                <a16:creationId xmlns:a16="http://schemas.microsoft.com/office/drawing/2014/main" id="{67011CC9-2451-4C99-89E7-9C9714B596F1}"/>
              </a:ext>
            </a:extLst>
          </p:cNvPr>
          <p:cNvSpPr txBox="1">
            <a:spLocks/>
          </p:cNvSpPr>
          <p:nvPr/>
        </p:nvSpPr>
        <p:spPr>
          <a:xfrm>
            <a:off x="1695424" y="966461"/>
            <a:ext cx="4290139" cy="496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r>
              <a:rPr lang="en-US" sz="2000" b="1" dirty="0">
                <a:solidFill>
                  <a:srgbClr val="4E66A4"/>
                </a:solidFill>
              </a:rPr>
              <a:t>Adobe Campaign</a:t>
            </a:r>
          </a:p>
        </p:txBody>
      </p:sp>
      <p:pic>
        <p:nvPicPr>
          <p:cNvPr id="15" name="Picture 14">
            <a:extLst>
              <a:ext uri="{FF2B5EF4-FFF2-40B4-BE49-F238E27FC236}">
                <a16:creationId xmlns:a16="http://schemas.microsoft.com/office/drawing/2014/main" id="{4DCF5BF4-4961-41C2-AFB6-2620C47845F3}"/>
              </a:ext>
            </a:extLst>
          </p:cNvPr>
          <p:cNvPicPr>
            <a:picLocks noChangeAspect="1"/>
          </p:cNvPicPr>
          <p:nvPr/>
        </p:nvPicPr>
        <p:blipFill>
          <a:blip r:embed="rId5"/>
          <a:stretch>
            <a:fillRect/>
          </a:stretch>
        </p:blipFill>
        <p:spPr>
          <a:xfrm>
            <a:off x="1695424" y="1354745"/>
            <a:ext cx="4290138" cy="47981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0159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DCBC-3DDF-4EDA-ABA8-9FB68260BA0B}"/>
              </a:ext>
            </a:extLst>
          </p:cNvPr>
          <p:cNvSpPr>
            <a:spLocks noGrp="1"/>
          </p:cNvSpPr>
          <p:nvPr>
            <p:ph type="title"/>
          </p:nvPr>
        </p:nvSpPr>
        <p:spPr>
          <a:xfrm>
            <a:off x="1920240" y="137160"/>
            <a:ext cx="10271760" cy="1325563"/>
          </a:xfrm>
        </p:spPr>
        <p:txBody>
          <a:bodyPr>
            <a:normAutofit/>
          </a:bodyPr>
          <a:lstStyle/>
          <a:p>
            <a:r>
              <a:rPr lang="en-US" sz="3000" dirty="0"/>
              <a:t>EFFICIENCY AT ITS BEST – AUTOMATED CAMPAIGNS</a:t>
            </a:r>
          </a:p>
        </p:txBody>
      </p:sp>
      <p:sp>
        <p:nvSpPr>
          <p:cNvPr id="8" name="Content Placeholder 5">
            <a:extLst>
              <a:ext uri="{FF2B5EF4-FFF2-40B4-BE49-F238E27FC236}">
                <a16:creationId xmlns:a16="http://schemas.microsoft.com/office/drawing/2014/main" id="{09E6397B-9B0E-4EC1-A158-386F4C882BDA}"/>
              </a:ext>
            </a:extLst>
          </p:cNvPr>
          <p:cNvSpPr txBox="1">
            <a:spLocks/>
          </p:cNvSpPr>
          <p:nvPr/>
        </p:nvSpPr>
        <p:spPr>
          <a:xfrm>
            <a:off x="1695424" y="3567616"/>
            <a:ext cx="5563047" cy="496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sz="2000" b="1" dirty="0">
                <a:solidFill>
                  <a:srgbClr val="4E66A4"/>
                </a:solidFill>
              </a:rPr>
              <a:t>Oracle Eloqua – 2 Steps</a:t>
            </a:r>
          </a:p>
        </p:txBody>
      </p:sp>
      <p:sp>
        <p:nvSpPr>
          <p:cNvPr id="11" name="Content Placeholder 5">
            <a:extLst>
              <a:ext uri="{FF2B5EF4-FFF2-40B4-BE49-F238E27FC236}">
                <a16:creationId xmlns:a16="http://schemas.microsoft.com/office/drawing/2014/main" id="{67011CC9-2451-4C99-89E7-9C9714B596F1}"/>
              </a:ext>
            </a:extLst>
          </p:cNvPr>
          <p:cNvSpPr txBox="1">
            <a:spLocks/>
          </p:cNvSpPr>
          <p:nvPr/>
        </p:nvSpPr>
        <p:spPr>
          <a:xfrm>
            <a:off x="1695424" y="1090752"/>
            <a:ext cx="4290139" cy="496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sz="2000" b="1" dirty="0">
                <a:solidFill>
                  <a:srgbClr val="4E66A4"/>
                </a:solidFill>
              </a:rPr>
              <a:t>Adobe Campaign – 12 Steps</a:t>
            </a:r>
          </a:p>
        </p:txBody>
      </p:sp>
      <p:pic>
        <p:nvPicPr>
          <p:cNvPr id="6" name="Picture 5">
            <a:extLst>
              <a:ext uri="{FF2B5EF4-FFF2-40B4-BE49-F238E27FC236}">
                <a16:creationId xmlns:a16="http://schemas.microsoft.com/office/drawing/2014/main" id="{B1E6CB1C-301B-4A2A-8612-EC257D6FE711}"/>
              </a:ext>
            </a:extLst>
          </p:cNvPr>
          <p:cNvPicPr>
            <a:picLocks noChangeAspect="1"/>
          </p:cNvPicPr>
          <p:nvPr/>
        </p:nvPicPr>
        <p:blipFill>
          <a:blip r:embed="rId3"/>
          <a:stretch>
            <a:fillRect/>
          </a:stretch>
        </p:blipFill>
        <p:spPr>
          <a:xfrm>
            <a:off x="1695424" y="1495478"/>
            <a:ext cx="10271760" cy="1881907"/>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6AEFE9F7-AB72-4E9D-9B17-BD1DF2F8AF60}"/>
              </a:ext>
            </a:extLst>
          </p:cNvPr>
          <p:cNvPicPr>
            <a:picLocks noChangeAspect="1"/>
          </p:cNvPicPr>
          <p:nvPr/>
        </p:nvPicPr>
        <p:blipFill rotWithShape="1">
          <a:blip r:embed="rId4"/>
          <a:srcRect l="17722" t="5948" r="10499" b="6876"/>
          <a:stretch/>
        </p:blipFill>
        <p:spPr>
          <a:xfrm>
            <a:off x="1695424" y="3964099"/>
            <a:ext cx="2050741" cy="2778487"/>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75439B33-1D9F-4BC7-9D1B-C8166E8C2C25}"/>
              </a:ext>
            </a:extLst>
          </p:cNvPr>
          <p:cNvPicPr>
            <a:picLocks noChangeAspect="1"/>
          </p:cNvPicPr>
          <p:nvPr/>
        </p:nvPicPr>
        <p:blipFill>
          <a:blip r:embed="rId5"/>
          <a:stretch>
            <a:fillRect/>
          </a:stretch>
        </p:blipFill>
        <p:spPr>
          <a:xfrm>
            <a:off x="4263782" y="3964099"/>
            <a:ext cx="7703402" cy="2029995"/>
          </a:xfrm>
          <a:prstGeom prst="rect">
            <a:avLst/>
          </a:prstGeom>
          <a:effectLst>
            <a:outerShdw blurRad="50800" dist="38100" dir="2700000" algn="tl" rotWithShape="0">
              <a:prstClr val="black">
                <a:alpha val="40000"/>
              </a:prstClr>
            </a:outerShdw>
          </a:effectLst>
        </p:spPr>
      </p:pic>
      <p:sp>
        <p:nvSpPr>
          <p:cNvPr id="16" name="Arrow: Right 15">
            <a:extLst>
              <a:ext uri="{FF2B5EF4-FFF2-40B4-BE49-F238E27FC236}">
                <a16:creationId xmlns:a16="http://schemas.microsoft.com/office/drawing/2014/main" id="{F6D5E54E-08BA-493A-A786-AB037EA579F2}"/>
              </a:ext>
            </a:extLst>
          </p:cNvPr>
          <p:cNvSpPr/>
          <p:nvPr/>
        </p:nvSpPr>
        <p:spPr>
          <a:xfrm>
            <a:off x="3466380" y="3964099"/>
            <a:ext cx="748226" cy="496262"/>
          </a:xfrm>
          <a:prstGeom prst="rightArrow">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432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1BB055-3F40-4187-A63E-D3218637C6D2}"/>
              </a:ext>
            </a:extLst>
          </p:cNvPr>
          <p:cNvSpPr>
            <a:spLocks noGrp="1"/>
          </p:cNvSpPr>
          <p:nvPr>
            <p:ph type="title"/>
          </p:nvPr>
        </p:nvSpPr>
        <p:spPr/>
        <p:txBody>
          <a:bodyPr/>
          <a:lstStyle/>
          <a:p>
            <a:r>
              <a:rPr lang="en-US" dirty="0"/>
              <a:t>WHY ORACLE ELOQUA?</a:t>
            </a:r>
          </a:p>
        </p:txBody>
      </p:sp>
      <p:grpSp>
        <p:nvGrpSpPr>
          <p:cNvPr id="47" name="Group 46">
            <a:extLst>
              <a:ext uri="{FF2B5EF4-FFF2-40B4-BE49-F238E27FC236}">
                <a16:creationId xmlns:a16="http://schemas.microsoft.com/office/drawing/2014/main" id="{CD3BEC67-F03F-44C3-9A24-F359629F8266}"/>
              </a:ext>
            </a:extLst>
          </p:cNvPr>
          <p:cNvGrpSpPr>
            <a:grpSpLocks noChangeAspect="1"/>
          </p:cNvGrpSpPr>
          <p:nvPr/>
        </p:nvGrpSpPr>
        <p:grpSpPr>
          <a:xfrm>
            <a:off x="4631341" y="3132523"/>
            <a:ext cx="4160496" cy="3508710"/>
            <a:chOff x="2779283" y="1166989"/>
            <a:chExt cx="6367292" cy="5369784"/>
          </a:xfrm>
        </p:grpSpPr>
        <p:sp>
          <p:nvSpPr>
            <p:cNvPr id="48" name="TextBox 47">
              <a:extLst>
                <a:ext uri="{FF2B5EF4-FFF2-40B4-BE49-F238E27FC236}">
                  <a16:creationId xmlns:a16="http://schemas.microsoft.com/office/drawing/2014/main" id="{160BF50B-966C-4404-991E-A0BD8897194E}"/>
                </a:ext>
              </a:extLst>
            </p:cNvPr>
            <p:cNvSpPr txBox="1"/>
            <p:nvPr/>
          </p:nvSpPr>
          <p:spPr>
            <a:xfrm>
              <a:off x="2779283" y="5170798"/>
              <a:ext cx="6367292" cy="1365975"/>
            </a:xfrm>
            <a:prstGeom prst="rect">
              <a:avLst/>
            </a:prstGeom>
            <a:noFill/>
          </p:spPr>
          <p:txBody>
            <a:bodyPr wrap="square" rtlCol="0">
              <a:spAutoFit/>
            </a:bodyPr>
            <a:lstStyle/>
            <a:p>
              <a:pPr algn="ctr" defTabSz="1219170">
                <a:buClr>
                  <a:srgbClr val="000000"/>
                </a:buClr>
                <a:defRPr/>
              </a:pPr>
              <a:r>
                <a:rPr lang="en-US" sz="3200" kern="0" dirty="0">
                  <a:solidFill>
                    <a:prstClr val="white"/>
                  </a:solidFill>
                  <a:latin typeface="Helvetica Neue Light" panose="02000403000000020004" pitchFamily="2" charset="0"/>
                  <a:ea typeface="Helvetica Neue Light" panose="02000403000000020004" pitchFamily="2" charset="0"/>
                  <a:cs typeface="Helvetica Neue" panose="02000503000000020004" pitchFamily="2" charset="0"/>
                  <a:sym typeface="Arial"/>
                </a:rPr>
                <a:t> </a:t>
              </a:r>
              <a:r>
                <a:rPr lang="en-US" sz="2000" kern="0" dirty="0">
                  <a:latin typeface="Arial" panose="020B0604020202020204" pitchFamily="34" charset="0"/>
                  <a:ea typeface="Helvetica Neue Light" panose="02000403000000020004" pitchFamily="2" charset="0"/>
                  <a:cs typeface="Arial" panose="020B0604020202020204" pitchFamily="34" charset="0"/>
                  <a:sym typeface="Arial"/>
                </a:rPr>
                <a:t>DATA LAKE &amp; WAREHOUSE</a:t>
              </a:r>
              <a:endParaRPr lang="en-US" sz="3200" kern="0" dirty="0">
                <a:latin typeface="Arial" panose="020B0604020202020204" pitchFamily="34" charset="0"/>
                <a:ea typeface="Helvetica Neue Light" panose="02000403000000020004" pitchFamily="2" charset="0"/>
                <a:cs typeface="Arial" panose="020B0604020202020204" pitchFamily="34" charset="0"/>
                <a:sym typeface="Arial"/>
              </a:endParaRPr>
            </a:p>
            <a:p>
              <a:pPr lvl="0" algn="ctr">
                <a:defRPr/>
              </a:pPr>
              <a:r>
                <a:rPr lang="en-US" i="1" dirty="0">
                  <a:latin typeface="Arial" panose="020B0604020202020204" pitchFamily="34" charset="0"/>
                  <a:ea typeface="Helvetica Neue Light" panose="02000403000000020004" pitchFamily="2" charset="0"/>
                  <a:cs typeface="Arial" panose="020B0604020202020204" pitchFamily="34" charset="0"/>
                </a:rPr>
                <a:t>FULLY CLOUD-BASED</a:t>
              </a:r>
              <a:endParaRPr lang="en-US" kern="0" dirty="0">
                <a:latin typeface="Arial" panose="020B0604020202020204" pitchFamily="34" charset="0"/>
                <a:ea typeface="Helvetica Neue Light" panose="02000403000000020004" pitchFamily="2" charset="0"/>
                <a:cs typeface="Arial" panose="020B0604020202020204" pitchFamily="34" charset="0"/>
                <a:sym typeface="Arial"/>
              </a:endParaRPr>
            </a:p>
          </p:txBody>
        </p:sp>
        <p:pic>
          <p:nvPicPr>
            <p:cNvPr id="49" name="Picture 48" descr="A picture containing room, drawing&#10;&#10;Description automatically generated">
              <a:extLst>
                <a:ext uri="{FF2B5EF4-FFF2-40B4-BE49-F238E27FC236}">
                  <a16:creationId xmlns:a16="http://schemas.microsoft.com/office/drawing/2014/main" id="{B062610E-7998-420E-8596-461A303C29F7}"/>
                </a:ext>
              </a:extLst>
            </p:cNvPr>
            <p:cNvPicPr>
              <a:picLocks noChangeAspect="1"/>
            </p:cNvPicPr>
            <p:nvPr/>
          </p:nvPicPr>
          <p:blipFill>
            <a:blip r:embed="rId3"/>
            <a:stretch>
              <a:fillRect/>
            </a:stretch>
          </p:blipFill>
          <p:spPr>
            <a:xfrm>
              <a:off x="2904724" y="1166989"/>
              <a:ext cx="6241851" cy="4207761"/>
            </a:xfrm>
            <a:prstGeom prst="rect">
              <a:avLst/>
            </a:prstGeom>
          </p:spPr>
        </p:pic>
      </p:grpSp>
      <p:pic>
        <p:nvPicPr>
          <p:cNvPr id="50" name="Picture 49" descr="A picture containing graphical user interface&#10;&#10;Description automatically generated">
            <a:extLst>
              <a:ext uri="{FF2B5EF4-FFF2-40B4-BE49-F238E27FC236}">
                <a16:creationId xmlns:a16="http://schemas.microsoft.com/office/drawing/2014/main" id="{19591597-7ED7-44DC-AABB-A265D7B197CF}"/>
              </a:ext>
            </a:extLst>
          </p:cNvPr>
          <p:cNvPicPr>
            <a:picLocks noChangeAspect="1"/>
          </p:cNvPicPr>
          <p:nvPr/>
        </p:nvPicPr>
        <p:blipFill rotWithShape="1">
          <a:blip r:embed="rId4"/>
          <a:srcRect l="22928" t="11856" r="24045" b="16675"/>
          <a:stretch/>
        </p:blipFill>
        <p:spPr>
          <a:xfrm>
            <a:off x="9729659" y="669374"/>
            <a:ext cx="2462341" cy="1742299"/>
          </a:xfrm>
          <a:prstGeom prst="rect">
            <a:avLst/>
          </a:prstGeom>
        </p:spPr>
      </p:pic>
      <p:cxnSp>
        <p:nvCxnSpPr>
          <p:cNvPr id="51" name="Straight Arrow Connector 50">
            <a:extLst>
              <a:ext uri="{FF2B5EF4-FFF2-40B4-BE49-F238E27FC236}">
                <a16:creationId xmlns:a16="http://schemas.microsoft.com/office/drawing/2014/main" id="{BBD1810F-09A0-4EB0-AAFC-17EC397AFA07}"/>
              </a:ext>
            </a:extLst>
          </p:cNvPr>
          <p:cNvCxnSpPr>
            <a:cxnSpLocks/>
          </p:cNvCxnSpPr>
          <p:nvPr/>
        </p:nvCxnSpPr>
        <p:spPr>
          <a:xfrm>
            <a:off x="6846476" y="3132523"/>
            <a:ext cx="0" cy="883722"/>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5F33C91B-E076-4ADF-9748-5A134ECDF8D7}"/>
              </a:ext>
            </a:extLst>
          </p:cNvPr>
          <p:cNvCxnSpPr>
            <a:cxnSpLocks/>
          </p:cNvCxnSpPr>
          <p:nvPr/>
        </p:nvCxnSpPr>
        <p:spPr>
          <a:xfrm flipH="1">
            <a:off x="8165888" y="2152016"/>
            <a:ext cx="1563771" cy="1368079"/>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72E5E70-1BB8-4115-9A6C-E5D281ADEDA5}"/>
              </a:ext>
            </a:extLst>
          </p:cNvPr>
          <p:cNvCxnSpPr>
            <a:cxnSpLocks/>
          </p:cNvCxnSpPr>
          <p:nvPr/>
        </p:nvCxnSpPr>
        <p:spPr>
          <a:xfrm>
            <a:off x="8693063" y="4592264"/>
            <a:ext cx="1309023" cy="0"/>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89C25F7-07ED-4667-AE3B-9CBE6337A871}"/>
              </a:ext>
            </a:extLst>
          </p:cNvPr>
          <p:cNvCxnSpPr>
            <a:cxnSpLocks/>
          </p:cNvCxnSpPr>
          <p:nvPr/>
        </p:nvCxnSpPr>
        <p:spPr>
          <a:xfrm>
            <a:off x="11112980" y="2378017"/>
            <a:ext cx="0" cy="1376169"/>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E911AEE4-8301-4B66-A1F2-7C4B6F5C7C2A}"/>
              </a:ext>
            </a:extLst>
          </p:cNvPr>
          <p:cNvGrpSpPr/>
          <p:nvPr/>
        </p:nvGrpSpPr>
        <p:grpSpPr>
          <a:xfrm>
            <a:off x="5469593" y="938384"/>
            <a:ext cx="2335041" cy="2102275"/>
            <a:chOff x="4745444" y="181152"/>
            <a:chExt cx="2335041" cy="2102275"/>
          </a:xfrm>
        </p:grpSpPr>
        <p:pic>
          <p:nvPicPr>
            <p:cNvPr id="56" name="Picture 55" descr="A picture containing animal, clear, light, water&#10;&#10;Description automatically generated">
              <a:extLst>
                <a:ext uri="{FF2B5EF4-FFF2-40B4-BE49-F238E27FC236}">
                  <a16:creationId xmlns:a16="http://schemas.microsoft.com/office/drawing/2014/main" id="{4C6A35B9-5804-40B0-B46C-358667EC832E}"/>
                </a:ext>
              </a:extLst>
            </p:cNvPr>
            <p:cNvPicPr>
              <a:picLocks noChangeAspect="1"/>
            </p:cNvPicPr>
            <p:nvPr/>
          </p:nvPicPr>
          <p:blipFill rotWithShape="1">
            <a:blip r:embed="rId5">
              <a:alphaModFix/>
            </a:blip>
            <a:srcRect l="6899" t="7824" r="9065" b="6399"/>
            <a:stretch/>
          </p:blipFill>
          <p:spPr>
            <a:xfrm>
              <a:off x="4745444" y="181152"/>
              <a:ext cx="2335041" cy="2102275"/>
            </a:xfrm>
            <a:prstGeom prst="rect">
              <a:avLst/>
            </a:prstGeom>
            <a:ln w="25400">
              <a:solidFill>
                <a:schemeClr val="bg1"/>
              </a:solidFill>
            </a:ln>
          </p:spPr>
        </p:pic>
        <p:pic>
          <p:nvPicPr>
            <p:cNvPr id="57" name="Picture 56" descr="A picture containing drawing&#10;&#10;Description automatically generated">
              <a:extLst>
                <a:ext uri="{FF2B5EF4-FFF2-40B4-BE49-F238E27FC236}">
                  <a16:creationId xmlns:a16="http://schemas.microsoft.com/office/drawing/2014/main" id="{216A4E78-3A79-4149-AA44-B906EC735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8018" y="1764118"/>
              <a:ext cx="1239024" cy="510114"/>
            </a:xfrm>
            <a:prstGeom prst="rect">
              <a:avLst/>
            </a:prstGeom>
            <a:solidFill>
              <a:schemeClr val="tx1"/>
            </a:solidFill>
            <a:ln w="19050">
              <a:solidFill>
                <a:schemeClr val="bg1"/>
              </a:solidFill>
            </a:ln>
          </p:spPr>
        </p:pic>
      </p:grpSp>
      <p:sp>
        <p:nvSpPr>
          <p:cNvPr id="58" name="TextBox 57">
            <a:extLst>
              <a:ext uri="{FF2B5EF4-FFF2-40B4-BE49-F238E27FC236}">
                <a16:creationId xmlns:a16="http://schemas.microsoft.com/office/drawing/2014/main" id="{2452003D-FA4A-4E84-87F6-06BD503AB1F9}"/>
              </a:ext>
            </a:extLst>
          </p:cNvPr>
          <p:cNvSpPr txBox="1"/>
          <p:nvPr/>
        </p:nvSpPr>
        <p:spPr>
          <a:xfrm>
            <a:off x="1181240" y="3596176"/>
            <a:ext cx="3672222" cy="400110"/>
          </a:xfrm>
          <a:prstGeom prst="rect">
            <a:avLst/>
          </a:prstGeom>
          <a:noFill/>
        </p:spPr>
        <p:txBody>
          <a:bodyPr wrap="square" rtlCol="0">
            <a:spAutoFit/>
          </a:bodyPr>
          <a:lstStyle/>
          <a:p>
            <a:pPr algn="ctr"/>
            <a:r>
              <a:rPr lang="en-US" sz="2000" kern="0" dirty="0">
                <a:latin typeface="Arial" panose="020B0604020202020204" pitchFamily="34" charset="0"/>
                <a:cs typeface="Arial" panose="020B0604020202020204" pitchFamily="34" charset="0"/>
              </a:rPr>
              <a:t>3rd Party Appends</a:t>
            </a:r>
          </a:p>
        </p:txBody>
      </p:sp>
      <p:cxnSp>
        <p:nvCxnSpPr>
          <p:cNvPr id="59" name="Straight Arrow Connector 58">
            <a:extLst>
              <a:ext uri="{FF2B5EF4-FFF2-40B4-BE49-F238E27FC236}">
                <a16:creationId xmlns:a16="http://schemas.microsoft.com/office/drawing/2014/main" id="{C65456CE-AC96-46E7-B886-03C7478E485C}"/>
              </a:ext>
            </a:extLst>
          </p:cNvPr>
          <p:cNvCxnSpPr>
            <a:cxnSpLocks/>
          </p:cNvCxnSpPr>
          <p:nvPr/>
        </p:nvCxnSpPr>
        <p:spPr>
          <a:xfrm>
            <a:off x="4413269" y="4431874"/>
            <a:ext cx="521986" cy="0"/>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60" name="Picture 59" descr="A screenshot of a cell phone&#10;&#10;Description automatically generated">
            <a:extLst>
              <a:ext uri="{FF2B5EF4-FFF2-40B4-BE49-F238E27FC236}">
                <a16:creationId xmlns:a16="http://schemas.microsoft.com/office/drawing/2014/main" id="{B00548A4-92A8-4DFC-8205-837B000E1F8F}"/>
              </a:ext>
            </a:extLst>
          </p:cNvPr>
          <p:cNvPicPr>
            <a:picLocks noChangeAspect="1"/>
          </p:cNvPicPr>
          <p:nvPr/>
        </p:nvPicPr>
        <p:blipFill rotWithShape="1">
          <a:blip r:embed="rId7">
            <a:extLst>
              <a:ext uri="{28A0092B-C50C-407E-A947-70E740481C1C}">
                <a14:useLocalDpi xmlns:a14="http://schemas.microsoft.com/office/drawing/2010/main" val="0"/>
              </a:ext>
            </a:extLst>
          </a:blip>
          <a:srcRect l="2988" r="35763" b="3"/>
          <a:stretch/>
        </p:blipFill>
        <p:spPr>
          <a:xfrm>
            <a:off x="4805277" y="2048702"/>
            <a:ext cx="1371600" cy="13716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a:ln w="9525">
            <a:solidFill>
              <a:schemeClr val="tx1"/>
            </a:solidFill>
          </a:ln>
        </p:spPr>
      </p:pic>
      <p:pic>
        <p:nvPicPr>
          <p:cNvPr id="61" name="Picture 2" descr="google-logo-icon-PNG-Transparent-Background">
            <a:extLst>
              <a:ext uri="{FF2B5EF4-FFF2-40B4-BE49-F238E27FC236}">
                <a16:creationId xmlns:a16="http://schemas.microsoft.com/office/drawing/2014/main" id="{0C5DE13B-EAD8-4D80-B3B7-25D03D2281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0328" y="5358664"/>
            <a:ext cx="1334895" cy="1334895"/>
          </a:xfrm>
          <a:prstGeom prst="rect">
            <a:avLst/>
          </a:prstGeom>
          <a:noFill/>
          <a:extLst>
            <a:ext uri="{909E8E84-426E-40DD-AFC4-6F175D3DCCD1}">
              <a14:hiddenFill xmlns:a14="http://schemas.microsoft.com/office/drawing/2010/main">
                <a:solidFill>
                  <a:srgbClr val="FFFFFF"/>
                </a:solidFill>
              </a14:hiddenFill>
            </a:ext>
          </a:extLst>
        </p:spPr>
      </p:pic>
      <p:cxnSp>
        <p:nvCxnSpPr>
          <p:cNvPr id="62" name="Straight Arrow Connector 61">
            <a:extLst>
              <a:ext uri="{FF2B5EF4-FFF2-40B4-BE49-F238E27FC236}">
                <a16:creationId xmlns:a16="http://schemas.microsoft.com/office/drawing/2014/main" id="{2B9A890F-89AB-40C3-9400-3B76578978C1}"/>
              </a:ext>
            </a:extLst>
          </p:cNvPr>
          <p:cNvCxnSpPr>
            <a:cxnSpLocks/>
          </p:cNvCxnSpPr>
          <p:nvPr/>
        </p:nvCxnSpPr>
        <p:spPr>
          <a:xfrm>
            <a:off x="8443164" y="5772945"/>
            <a:ext cx="609183" cy="253167"/>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63" name="Picture 4" descr="Facebook icons - Free Transparent PNG Logos">
            <a:extLst>
              <a:ext uri="{FF2B5EF4-FFF2-40B4-BE49-F238E27FC236}">
                <a16:creationId xmlns:a16="http://schemas.microsoft.com/office/drawing/2014/main" id="{D6262633-236A-46CA-B902-F1C7F825A88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13443" y="5430931"/>
            <a:ext cx="1153701" cy="115370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About Us - Acxiom">
            <a:extLst>
              <a:ext uri="{FF2B5EF4-FFF2-40B4-BE49-F238E27FC236}">
                <a16:creationId xmlns:a16="http://schemas.microsoft.com/office/drawing/2014/main" id="{9420579E-8D4D-4DAD-9822-870525BE25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3393" y="5045790"/>
            <a:ext cx="2607018" cy="682932"/>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client-eloqua-oracle - Big Minnow">
            <a:extLst>
              <a:ext uri="{FF2B5EF4-FFF2-40B4-BE49-F238E27FC236}">
                <a16:creationId xmlns:a16="http://schemas.microsoft.com/office/drawing/2014/main" id="{64752606-388B-4BA6-B932-A54A5CB9257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7462" b="14971"/>
          <a:stretch/>
        </p:blipFill>
        <p:spPr bwMode="auto">
          <a:xfrm>
            <a:off x="10111248" y="3903806"/>
            <a:ext cx="1950816" cy="1318116"/>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LEARFIELD IMG COLLEGE LAUNCHES FANBASE ANALYTICS PLATFORM TO DRIVE NEW  REVENUE FOR INTERCOLLEGIATE ATHLETICS - Learfield IMG College">
            <a:extLst>
              <a:ext uri="{FF2B5EF4-FFF2-40B4-BE49-F238E27FC236}">
                <a16:creationId xmlns:a16="http://schemas.microsoft.com/office/drawing/2014/main" id="{C375A2AC-35C1-4F53-9A45-C390BC6599BF}"/>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6873" t="8532" r="16873" b="43109"/>
          <a:stretch/>
        </p:blipFill>
        <p:spPr bwMode="auto">
          <a:xfrm>
            <a:off x="1680532" y="4074440"/>
            <a:ext cx="2764063" cy="893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696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DCBC-3DDF-4EDA-ABA8-9FB68260BA0B}"/>
              </a:ext>
            </a:extLst>
          </p:cNvPr>
          <p:cNvSpPr>
            <a:spLocks noGrp="1"/>
          </p:cNvSpPr>
          <p:nvPr>
            <p:ph type="title"/>
          </p:nvPr>
        </p:nvSpPr>
        <p:spPr/>
        <p:txBody>
          <a:bodyPr>
            <a:normAutofit/>
          </a:bodyPr>
          <a:lstStyle/>
          <a:p>
            <a:r>
              <a:rPr lang="en-US" sz="3000" dirty="0"/>
              <a:t>SALES &amp; MARKETING ALIGNMENT</a:t>
            </a:r>
          </a:p>
        </p:txBody>
      </p:sp>
      <p:sp>
        <p:nvSpPr>
          <p:cNvPr id="9" name="Text Placeholder 5">
            <a:extLst>
              <a:ext uri="{FF2B5EF4-FFF2-40B4-BE49-F238E27FC236}">
                <a16:creationId xmlns:a16="http://schemas.microsoft.com/office/drawing/2014/main" id="{6D04E539-5BDC-4E12-8FAB-512C837AFCBC}"/>
              </a:ext>
            </a:extLst>
          </p:cNvPr>
          <p:cNvSpPr txBox="1">
            <a:spLocks/>
          </p:cNvSpPr>
          <p:nvPr/>
        </p:nvSpPr>
        <p:spPr>
          <a:xfrm>
            <a:off x="1920240" y="935113"/>
            <a:ext cx="10317163" cy="277812"/>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sz="11200" dirty="0">
                <a:latin typeface="Oracle Sans" charset="0"/>
              </a:rPr>
              <a:t>Eloqua Profiler</a:t>
            </a:r>
            <a:endParaRPr lang="en-IN" sz="11200" dirty="0">
              <a:latin typeface="Oracle Sans" charset="0"/>
            </a:endParaRPr>
          </a:p>
          <a:p>
            <a:endParaRPr lang="en-US" dirty="0"/>
          </a:p>
        </p:txBody>
      </p:sp>
      <p:pic>
        <p:nvPicPr>
          <p:cNvPr id="10" name="Picture 9">
            <a:extLst>
              <a:ext uri="{FF2B5EF4-FFF2-40B4-BE49-F238E27FC236}">
                <a16:creationId xmlns:a16="http://schemas.microsoft.com/office/drawing/2014/main" id="{C7617413-5949-472D-A083-82E9B73DBFB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07922" y="1402146"/>
            <a:ext cx="4807539" cy="3611949"/>
          </a:xfrm>
          <a:prstGeom prst="rect">
            <a:avLst/>
          </a:prstGeom>
        </p:spPr>
      </p:pic>
      <p:grpSp>
        <p:nvGrpSpPr>
          <p:cNvPr id="12" name="Group 11">
            <a:extLst>
              <a:ext uri="{FF2B5EF4-FFF2-40B4-BE49-F238E27FC236}">
                <a16:creationId xmlns:a16="http://schemas.microsoft.com/office/drawing/2014/main" id="{64E0954C-46E2-450B-87A0-B355DCB205E8}"/>
              </a:ext>
            </a:extLst>
          </p:cNvPr>
          <p:cNvGrpSpPr/>
          <p:nvPr/>
        </p:nvGrpSpPr>
        <p:grpSpPr>
          <a:xfrm>
            <a:off x="2767867" y="3380046"/>
            <a:ext cx="1654510" cy="3165833"/>
            <a:chOff x="6892659" y="2718118"/>
            <a:chExt cx="2597352" cy="5060595"/>
          </a:xfrm>
        </p:grpSpPr>
        <p:pic>
          <p:nvPicPr>
            <p:cNvPr id="13" name="Picture 12">
              <a:extLst>
                <a:ext uri="{FF2B5EF4-FFF2-40B4-BE49-F238E27FC236}">
                  <a16:creationId xmlns:a16="http://schemas.microsoft.com/office/drawing/2014/main" id="{82C4D746-735D-4F40-9C3F-7B047749046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76976" y="3027868"/>
              <a:ext cx="2255362" cy="4408616"/>
            </a:xfrm>
            <a:prstGeom prst="rect">
              <a:avLst/>
            </a:prstGeom>
          </p:spPr>
        </p:pic>
        <p:sp>
          <p:nvSpPr>
            <p:cNvPr id="14" name="Rectangle 13">
              <a:extLst>
                <a:ext uri="{FF2B5EF4-FFF2-40B4-BE49-F238E27FC236}">
                  <a16:creationId xmlns:a16="http://schemas.microsoft.com/office/drawing/2014/main" id="{9D12268C-36EC-454B-8230-46EA791ABDCD}"/>
                </a:ext>
              </a:extLst>
            </p:cNvPr>
            <p:cNvSpPr/>
            <p:nvPr/>
          </p:nvSpPr>
          <p:spPr bwMode="gray">
            <a:xfrm>
              <a:off x="7076976" y="2802194"/>
              <a:ext cx="2255362" cy="252396"/>
            </a:xfrm>
            <a:prstGeom prst="rect">
              <a:avLst/>
            </a:prstGeom>
            <a:solidFill>
              <a:srgbClr val="F2F4F5"/>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90000"/>
                </a:lnSpc>
              </a:pPr>
              <a:endParaRPr lang="en-US" sz="1799">
                <a:solidFill>
                  <a:srgbClr val="FFFFFF"/>
                </a:solidFill>
                <a:latin typeface="Arial"/>
              </a:endParaRPr>
            </a:p>
          </p:txBody>
        </p:sp>
        <p:pic>
          <p:nvPicPr>
            <p:cNvPr id="16" name="Picture 15">
              <a:extLst>
                <a:ext uri="{FF2B5EF4-FFF2-40B4-BE49-F238E27FC236}">
                  <a16:creationId xmlns:a16="http://schemas.microsoft.com/office/drawing/2014/main" id="{2F48A2E9-0F6D-4005-99A2-86CD1C56C96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92659" y="2718118"/>
              <a:ext cx="2597352" cy="5060595"/>
            </a:xfrm>
            <a:prstGeom prst="rect">
              <a:avLst/>
            </a:prstGeom>
          </p:spPr>
        </p:pic>
        <p:pic>
          <p:nvPicPr>
            <p:cNvPr id="17" name="Picture 16">
              <a:extLst>
                <a:ext uri="{FF2B5EF4-FFF2-40B4-BE49-F238E27FC236}">
                  <a16:creationId xmlns:a16="http://schemas.microsoft.com/office/drawing/2014/main" id="{80C32C3C-A7BF-4147-B097-E78C2B9DCE5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85840" y="6592817"/>
              <a:ext cx="1225685" cy="145915"/>
            </a:xfrm>
            <a:prstGeom prst="rect">
              <a:avLst/>
            </a:prstGeom>
          </p:spPr>
        </p:pic>
      </p:grpSp>
      <p:sp>
        <p:nvSpPr>
          <p:cNvPr id="18" name="Text Placeholder 10">
            <a:extLst>
              <a:ext uri="{FF2B5EF4-FFF2-40B4-BE49-F238E27FC236}">
                <a16:creationId xmlns:a16="http://schemas.microsoft.com/office/drawing/2014/main" id="{31C48231-47B6-4A33-90B5-6BB2A81C6309}"/>
              </a:ext>
            </a:extLst>
          </p:cNvPr>
          <p:cNvSpPr txBox="1">
            <a:spLocks/>
          </p:cNvSpPr>
          <p:nvPr/>
        </p:nvSpPr>
        <p:spPr>
          <a:xfrm>
            <a:off x="9708973" y="2480105"/>
            <a:ext cx="10317163" cy="5208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126">
              <a:buFont typeface="Wingdings" pitchFamily="2" charset="2"/>
              <a:buNone/>
            </a:pPr>
            <a:r>
              <a:rPr lang="en-IN" dirty="0">
                <a:latin typeface="Oracle Sans" charset="0"/>
              </a:rPr>
              <a:t>Eloqua Engage</a:t>
            </a:r>
          </a:p>
          <a:p>
            <a:endParaRPr lang="en-US" dirty="0"/>
          </a:p>
        </p:txBody>
      </p:sp>
      <p:pic>
        <p:nvPicPr>
          <p:cNvPr id="19" name="Picture 18">
            <a:extLst>
              <a:ext uri="{FF2B5EF4-FFF2-40B4-BE49-F238E27FC236}">
                <a16:creationId xmlns:a16="http://schemas.microsoft.com/office/drawing/2014/main" id="{975F5B42-514E-41BC-BC4C-8AB488B9F2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185650" y="2916411"/>
            <a:ext cx="5743772" cy="3611949"/>
          </a:xfrm>
          <a:prstGeom prst="rect">
            <a:avLst/>
          </a:prstGeom>
        </p:spPr>
      </p:pic>
    </p:spTree>
    <p:extLst>
      <p:ext uri="{BB962C8B-B14F-4D97-AF65-F5344CB8AC3E}">
        <p14:creationId xmlns:p14="http://schemas.microsoft.com/office/powerpoint/2010/main" val="3688900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DCBC-3DDF-4EDA-ABA8-9FB68260BA0B}"/>
              </a:ext>
            </a:extLst>
          </p:cNvPr>
          <p:cNvSpPr>
            <a:spLocks noGrp="1"/>
          </p:cNvSpPr>
          <p:nvPr>
            <p:ph type="title"/>
          </p:nvPr>
        </p:nvSpPr>
        <p:spPr/>
        <p:txBody>
          <a:bodyPr>
            <a:normAutofit/>
          </a:bodyPr>
          <a:lstStyle/>
          <a:p>
            <a:r>
              <a:rPr lang="en-US" sz="3000" dirty="0"/>
              <a:t>REPORTING &amp; ANALYTICS</a:t>
            </a:r>
          </a:p>
        </p:txBody>
      </p:sp>
      <p:pic>
        <p:nvPicPr>
          <p:cNvPr id="15" name="Picture 14">
            <a:extLst>
              <a:ext uri="{FF2B5EF4-FFF2-40B4-BE49-F238E27FC236}">
                <a16:creationId xmlns:a16="http://schemas.microsoft.com/office/drawing/2014/main" id="{E0DDE69B-581B-43C0-AA3F-943E2A0D1617}"/>
              </a:ext>
            </a:extLst>
          </p:cNvPr>
          <p:cNvPicPr>
            <a:picLocks noChangeAspect="1"/>
          </p:cNvPicPr>
          <p:nvPr/>
        </p:nvPicPr>
        <p:blipFill rotWithShape="1">
          <a:blip r:embed="rId3">
            <a:extLst>
              <a:ext uri="{28A0092B-C50C-407E-A947-70E740481C1C}">
                <a14:useLocalDpi xmlns:a14="http://schemas.microsoft.com/office/drawing/2010/main"/>
              </a:ext>
            </a:extLst>
          </a:blip>
          <a:srcRect r="15706"/>
          <a:stretch/>
        </p:blipFill>
        <p:spPr>
          <a:xfrm>
            <a:off x="5958080" y="508829"/>
            <a:ext cx="6233920" cy="4556328"/>
          </a:xfrm>
          <a:prstGeom prst="rect">
            <a:avLst/>
          </a:prstGeom>
        </p:spPr>
      </p:pic>
      <p:pic>
        <p:nvPicPr>
          <p:cNvPr id="20" name="Picture 19">
            <a:extLst>
              <a:ext uri="{FF2B5EF4-FFF2-40B4-BE49-F238E27FC236}">
                <a16:creationId xmlns:a16="http://schemas.microsoft.com/office/drawing/2014/main" id="{0ADD2AD6-8A06-4B99-9851-8CA22CB6F6E1}"/>
              </a:ext>
            </a:extLst>
          </p:cNvPr>
          <p:cNvPicPr>
            <a:picLocks noChangeAspect="1"/>
          </p:cNvPicPr>
          <p:nvPr/>
        </p:nvPicPr>
        <p:blipFill rotWithShape="1">
          <a:blip r:embed="rId4"/>
          <a:srcRect r="16331"/>
          <a:stretch/>
        </p:blipFill>
        <p:spPr>
          <a:xfrm>
            <a:off x="6996014" y="977348"/>
            <a:ext cx="5195986" cy="3453571"/>
          </a:xfrm>
          <a:prstGeom prst="rect">
            <a:avLst/>
          </a:prstGeom>
        </p:spPr>
      </p:pic>
      <p:pic>
        <p:nvPicPr>
          <p:cNvPr id="21" name="Picture 20">
            <a:extLst>
              <a:ext uri="{FF2B5EF4-FFF2-40B4-BE49-F238E27FC236}">
                <a16:creationId xmlns:a16="http://schemas.microsoft.com/office/drawing/2014/main" id="{030CC767-23EF-4CAC-86A0-F7B27F9D87A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83783" y="2489559"/>
            <a:ext cx="7395410" cy="4556328"/>
          </a:xfrm>
          <a:prstGeom prst="rect">
            <a:avLst/>
          </a:prstGeom>
        </p:spPr>
      </p:pic>
      <p:pic>
        <p:nvPicPr>
          <p:cNvPr id="22" name="Picture 21">
            <a:extLst>
              <a:ext uri="{FF2B5EF4-FFF2-40B4-BE49-F238E27FC236}">
                <a16:creationId xmlns:a16="http://schemas.microsoft.com/office/drawing/2014/main" id="{ED1CA0E8-ACAE-4642-8FB8-294C19FC641E}"/>
              </a:ext>
            </a:extLst>
          </p:cNvPr>
          <p:cNvPicPr>
            <a:picLocks noChangeAspect="1"/>
          </p:cNvPicPr>
          <p:nvPr/>
        </p:nvPicPr>
        <p:blipFill>
          <a:blip r:embed="rId5">
            <a:extLst>
              <a:ext uri="{28A0092B-C50C-407E-A947-70E740481C1C}">
                <a14:useLocalDpi xmlns:a14="http://schemas.microsoft.com/office/drawing/2010/main"/>
              </a:ext>
            </a:extLst>
          </a:blip>
          <a:srcRect r="21188"/>
          <a:stretch>
            <a:fillRect/>
          </a:stretch>
        </p:blipFill>
        <p:spPr>
          <a:xfrm>
            <a:off x="5987135" y="3049610"/>
            <a:ext cx="5226505" cy="3259694"/>
          </a:xfrm>
          <a:prstGeom prst="rect">
            <a:avLst/>
          </a:prstGeom>
        </p:spPr>
      </p:pic>
      <p:pic>
        <p:nvPicPr>
          <p:cNvPr id="23" name="Picture 22">
            <a:extLst>
              <a:ext uri="{FF2B5EF4-FFF2-40B4-BE49-F238E27FC236}">
                <a16:creationId xmlns:a16="http://schemas.microsoft.com/office/drawing/2014/main" id="{D642F2EA-CED8-4DEB-BE25-9CD0E224D07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51542" y="3350615"/>
            <a:ext cx="2301939" cy="2295292"/>
          </a:xfrm>
          <a:prstGeom prst="ellipse">
            <a:avLst/>
          </a:prstGeom>
          <a:ln w="57150">
            <a:solidFill>
              <a:schemeClr val="accent3"/>
            </a:solidFill>
          </a:ln>
          <a:effectLst/>
        </p:spPr>
      </p:pic>
      <p:sp>
        <p:nvSpPr>
          <p:cNvPr id="24" name="Content Placeholder 1">
            <a:extLst>
              <a:ext uri="{FF2B5EF4-FFF2-40B4-BE49-F238E27FC236}">
                <a16:creationId xmlns:a16="http://schemas.microsoft.com/office/drawing/2014/main" id="{7C452FD3-EB6A-4F17-B4EF-2A66D10EF4D1}"/>
              </a:ext>
            </a:extLst>
          </p:cNvPr>
          <p:cNvSpPr>
            <a:spLocks noGrp="1"/>
          </p:cNvSpPr>
          <p:nvPr>
            <p:ph sz="half" idx="1"/>
          </p:nvPr>
        </p:nvSpPr>
        <p:spPr>
          <a:xfrm>
            <a:off x="1554480" y="1554480"/>
            <a:ext cx="4206943" cy="5204066"/>
          </a:xfrm>
        </p:spPr>
        <p:txBody>
          <a:bodyPr>
            <a:normAutofit fontScale="92500" lnSpcReduction="20000"/>
          </a:bodyPr>
          <a:lstStyle/>
          <a:p>
            <a:r>
              <a:rPr lang="en-US" b="0" dirty="0"/>
              <a:t>Dashboard with campaign analytics &amp; reports</a:t>
            </a:r>
            <a:br>
              <a:rPr lang="en-US" b="0" dirty="0"/>
            </a:br>
            <a:endParaRPr lang="en-US" b="0" dirty="0"/>
          </a:p>
          <a:p>
            <a:r>
              <a:rPr lang="en-US" b="0" dirty="0"/>
              <a:t>Reports showing real-time campaign generated revenue</a:t>
            </a:r>
            <a:br>
              <a:rPr lang="en-US" b="0" dirty="0"/>
            </a:br>
            <a:endParaRPr lang="en-US" b="0" dirty="0"/>
          </a:p>
          <a:p>
            <a:r>
              <a:rPr lang="en-US" b="0" dirty="0"/>
              <a:t>Actionable data with details how each campaign is performing</a:t>
            </a:r>
            <a:br>
              <a:rPr lang="en-US" b="0" dirty="0"/>
            </a:br>
            <a:endParaRPr lang="en-US" b="0" dirty="0"/>
          </a:p>
          <a:p>
            <a:r>
              <a:rPr lang="en-US" b="0" dirty="0"/>
              <a:t>Customizable dashboards and navigation</a:t>
            </a:r>
          </a:p>
        </p:txBody>
      </p:sp>
    </p:spTree>
    <p:extLst>
      <p:ext uri="{BB962C8B-B14F-4D97-AF65-F5344CB8AC3E}">
        <p14:creationId xmlns:p14="http://schemas.microsoft.com/office/powerpoint/2010/main" val="3652256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4A68DA18-62FA-4D6E-84D3-B48012750BFD}"/>
              </a:ext>
            </a:extLst>
          </p:cNvPr>
          <p:cNvSpPr>
            <a:spLocks noGrp="1"/>
          </p:cNvSpPr>
          <p:nvPr>
            <p:ph sz="half" idx="1"/>
          </p:nvPr>
        </p:nvSpPr>
        <p:spPr>
          <a:xfrm>
            <a:off x="1883216" y="1437630"/>
            <a:ext cx="4615500" cy="2149728"/>
          </a:xfrm>
        </p:spPr>
        <p:txBody>
          <a:bodyPr>
            <a:noAutofit/>
          </a:bodyPr>
          <a:lstStyle/>
          <a:p>
            <a:pPr marL="0" indent="0">
              <a:lnSpc>
                <a:spcPct val="120000"/>
              </a:lnSpc>
              <a:buNone/>
            </a:pPr>
            <a:r>
              <a:rPr lang="en-US" sz="1600" dirty="0"/>
              <a:t>“The transition to Eloqua has allowed for greater flexibility in email creation while also saving time. The ability to use dynamic content allows us to easily deliver the right message to the right fan without building several different emails.”</a:t>
            </a:r>
          </a:p>
          <a:p>
            <a:pPr marL="0" indent="0">
              <a:buNone/>
            </a:pPr>
            <a:r>
              <a:rPr lang="en-US" sz="1600" b="1" dirty="0"/>
              <a:t>	- </a:t>
            </a:r>
            <a:r>
              <a:rPr lang="en-US" sz="1600" b="1" i="1" dirty="0"/>
              <a:t>Haley Pfeil, Michigan Athletics</a:t>
            </a:r>
          </a:p>
        </p:txBody>
      </p:sp>
      <p:sp>
        <p:nvSpPr>
          <p:cNvPr id="2" name="Title 1">
            <a:extLst>
              <a:ext uri="{FF2B5EF4-FFF2-40B4-BE49-F238E27FC236}">
                <a16:creationId xmlns:a16="http://schemas.microsoft.com/office/drawing/2014/main" id="{A679DCBC-3DDF-4EDA-ABA8-9FB68260BA0B}"/>
              </a:ext>
            </a:extLst>
          </p:cNvPr>
          <p:cNvSpPr>
            <a:spLocks noGrp="1"/>
          </p:cNvSpPr>
          <p:nvPr>
            <p:ph type="title"/>
          </p:nvPr>
        </p:nvSpPr>
        <p:spPr/>
        <p:txBody>
          <a:bodyPr/>
          <a:lstStyle/>
          <a:p>
            <a:r>
              <a:rPr lang="en-US" dirty="0"/>
              <a:t>CLIENT TESTIMONIALS</a:t>
            </a:r>
          </a:p>
        </p:txBody>
      </p:sp>
      <p:sp>
        <p:nvSpPr>
          <p:cNvPr id="5" name="Content Placeholder 8">
            <a:extLst>
              <a:ext uri="{FF2B5EF4-FFF2-40B4-BE49-F238E27FC236}">
                <a16:creationId xmlns:a16="http://schemas.microsoft.com/office/drawing/2014/main" id="{A089C131-7511-4E82-8573-9AD172A4101B}"/>
              </a:ext>
            </a:extLst>
          </p:cNvPr>
          <p:cNvSpPr txBox="1">
            <a:spLocks/>
          </p:cNvSpPr>
          <p:nvPr/>
        </p:nvSpPr>
        <p:spPr>
          <a:xfrm>
            <a:off x="3799715" y="3977196"/>
            <a:ext cx="6208007" cy="24591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Wingdings" pitchFamily="2" charset="2"/>
              <a:buNone/>
            </a:pPr>
            <a:r>
              <a:rPr lang="en-US" sz="1600" dirty="0"/>
              <a:t>“Eloqua is a game changer for digital marketers everywhere; the ability to have templates that can change and be edited effortlessly allows marketers the flexibility to make changes on the fly. The forms and landing pages capabilities are just a few more additional benefits that go with this great platform, and we use them regularly to promote register to win and cyber club signups.”</a:t>
            </a:r>
          </a:p>
          <a:p>
            <a:pPr marL="0" indent="0">
              <a:lnSpc>
                <a:spcPts val="1920"/>
              </a:lnSpc>
              <a:buFont typeface="Wingdings" pitchFamily="2" charset="2"/>
              <a:buNone/>
            </a:pPr>
            <a:r>
              <a:rPr lang="en-US" sz="1600" b="1" dirty="0"/>
              <a:t>		- </a:t>
            </a:r>
            <a:r>
              <a:rPr lang="en-US" sz="1600" b="1" i="1" dirty="0"/>
              <a:t>Rori Carlo, </a:t>
            </a:r>
            <a:r>
              <a:rPr lang="en-US" sz="1600" b="1" i="1" dirty="0" err="1"/>
              <a:t>Xtream</a:t>
            </a:r>
            <a:r>
              <a:rPr lang="en-US" sz="1600" b="1" i="1" dirty="0"/>
              <a:t> Arena &amp; </a:t>
            </a:r>
            <a:br>
              <a:rPr lang="en-US" sz="1600" b="1" i="1" dirty="0"/>
            </a:br>
            <a:r>
              <a:rPr lang="en-US" sz="1600" b="1" i="1" dirty="0"/>
              <a:t>		</a:t>
            </a:r>
            <a:r>
              <a:rPr lang="en-US" sz="1600" b="1" i="1" dirty="0" err="1"/>
              <a:t>GreenState</a:t>
            </a:r>
            <a:r>
              <a:rPr lang="en-US" sz="1600" b="1" i="1" dirty="0"/>
              <a:t> Family Fieldhouse</a:t>
            </a:r>
          </a:p>
        </p:txBody>
      </p:sp>
      <p:sp>
        <p:nvSpPr>
          <p:cNvPr id="6" name="Content Placeholder 8">
            <a:extLst>
              <a:ext uri="{FF2B5EF4-FFF2-40B4-BE49-F238E27FC236}">
                <a16:creationId xmlns:a16="http://schemas.microsoft.com/office/drawing/2014/main" id="{29A000C1-12C1-4D7A-9612-6E637A0B0CC3}"/>
              </a:ext>
            </a:extLst>
          </p:cNvPr>
          <p:cNvSpPr txBox="1">
            <a:spLocks/>
          </p:cNvSpPr>
          <p:nvPr/>
        </p:nvSpPr>
        <p:spPr>
          <a:xfrm>
            <a:off x="6914922" y="1279272"/>
            <a:ext cx="4777667" cy="21497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Wingdings" pitchFamily="2" charset="2"/>
              <a:buNone/>
            </a:pPr>
            <a:r>
              <a:rPr lang="en-US" sz="1600" dirty="0"/>
              <a:t>“Our transition to Eloqua was seamless has been a complete game changer for our team. Because the platform is user-friendly and simple to use, it has made our marketing automation builds much more efficient and effective. Highly recommend making the switch!”</a:t>
            </a:r>
          </a:p>
          <a:p>
            <a:pPr marL="0" indent="0">
              <a:buFont typeface="Wingdings" pitchFamily="2" charset="2"/>
              <a:buNone/>
            </a:pPr>
            <a:r>
              <a:rPr lang="en-US" sz="1600" b="1" dirty="0"/>
              <a:t>	- </a:t>
            </a:r>
            <a:r>
              <a:rPr lang="en-US" sz="1600" b="1" i="1" dirty="0"/>
              <a:t>Katie Larson, Kansas State Athletics</a:t>
            </a:r>
          </a:p>
        </p:txBody>
      </p:sp>
      <p:pic>
        <p:nvPicPr>
          <p:cNvPr id="4" name="Picture 3" descr="A picture containing text, clipart&#10;&#10;Description automatically generated">
            <a:extLst>
              <a:ext uri="{FF2B5EF4-FFF2-40B4-BE49-F238E27FC236}">
                <a16:creationId xmlns:a16="http://schemas.microsoft.com/office/drawing/2014/main" id="{37881E93-99F2-4D95-8996-BE9FD8AAEA8D}"/>
              </a:ext>
            </a:extLst>
          </p:cNvPr>
          <p:cNvPicPr>
            <a:picLocks noChangeAspect="1"/>
          </p:cNvPicPr>
          <p:nvPr/>
        </p:nvPicPr>
        <p:blipFill>
          <a:blip r:embed="rId2"/>
          <a:stretch>
            <a:fillRect/>
          </a:stretch>
        </p:blipFill>
        <p:spPr>
          <a:xfrm>
            <a:off x="2194525" y="3016227"/>
            <a:ext cx="584447" cy="389631"/>
          </a:xfrm>
          <a:prstGeom prst="rect">
            <a:avLst/>
          </a:prstGeom>
        </p:spPr>
      </p:pic>
      <p:pic>
        <p:nvPicPr>
          <p:cNvPr id="1026" name="Picture 2">
            <a:extLst>
              <a:ext uri="{FF2B5EF4-FFF2-40B4-BE49-F238E27FC236}">
                <a16:creationId xmlns:a16="http://schemas.microsoft.com/office/drawing/2014/main" id="{D48FF80A-3F1D-434F-9790-D0485DB60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6373" y="5943473"/>
            <a:ext cx="1428750" cy="238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Icon&#10;&#10;Description automatically generated">
            <a:extLst>
              <a:ext uri="{FF2B5EF4-FFF2-40B4-BE49-F238E27FC236}">
                <a16:creationId xmlns:a16="http://schemas.microsoft.com/office/drawing/2014/main" id="{2B97D4E7-A9B2-45B2-B769-2093A226563F}"/>
              </a:ext>
            </a:extLst>
          </p:cNvPr>
          <p:cNvPicPr>
            <a:picLocks noChangeAspect="1"/>
          </p:cNvPicPr>
          <p:nvPr/>
        </p:nvPicPr>
        <p:blipFill>
          <a:blip r:embed="rId4"/>
          <a:stretch>
            <a:fillRect/>
          </a:stretch>
        </p:blipFill>
        <p:spPr>
          <a:xfrm>
            <a:off x="7159610" y="3132534"/>
            <a:ext cx="692089" cy="461393"/>
          </a:xfrm>
          <a:prstGeom prst="rect">
            <a:avLst/>
          </a:prstGeom>
        </p:spPr>
      </p:pic>
    </p:spTree>
    <p:extLst>
      <p:ext uri="{BB962C8B-B14F-4D97-AF65-F5344CB8AC3E}">
        <p14:creationId xmlns:p14="http://schemas.microsoft.com/office/powerpoint/2010/main" val="1795650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lstStyle/>
          <a:p>
            <a:r>
              <a:rPr lang="en-US" dirty="0"/>
              <a:t>Michaela Patt</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Marketing Automation Manager</a:t>
            </a:r>
          </a:p>
          <a:p>
            <a:r>
              <a:rPr lang="en-US" dirty="0"/>
              <a:t>Paciolan</a:t>
            </a:r>
          </a:p>
        </p:txBody>
      </p:sp>
      <p:pic>
        <p:nvPicPr>
          <p:cNvPr id="3" name="Picture Placeholder 2" descr="A picture containing outdoor, tree, grass, person&#10;&#10;Description automatically generated">
            <a:extLst>
              <a:ext uri="{FF2B5EF4-FFF2-40B4-BE49-F238E27FC236}">
                <a16:creationId xmlns:a16="http://schemas.microsoft.com/office/drawing/2014/main" id="{6B90C47F-3403-4D4E-9B9A-2F33BA662C69}"/>
              </a:ext>
            </a:extLst>
          </p:cNvPr>
          <p:cNvPicPr>
            <a:picLocks noGrp="1" noChangeAspect="1"/>
          </p:cNvPicPr>
          <p:nvPr>
            <p:ph type="pic" sz="quarter" idx="10"/>
          </p:nvPr>
        </p:nvPicPr>
        <p:blipFill rotWithShape="1">
          <a:blip r:embed="rId2"/>
          <a:srcRect l="20909" r="23695" b="20088"/>
          <a:stretch/>
        </p:blipFill>
        <p:spPr>
          <a:xfrm>
            <a:off x="477520" y="1725740"/>
            <a:ext cx="2500947" cy="3607435"/>
          </a:xfrm>
        </p:spPr>
      </p:pic>
    </p:spTree>
    <p:extLst>
      <p:ext uri="{BB962C8B-B14F-4D97-AF65-F5344CB8AC3E}">
        <p14:creationId xmlns:p14="http://schemas.microsoft.com/office/powerpoint/2010/main" val="1456249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C7AF1A-0BDB-424B-846F-730B88EC3E55}"/>
              </a:ext>
            </a:extLst>
          </p:cNvPr>
          <p:cNvSpPr>
            <a:spLocks noGrp="1"/>
          </p:cNvSpPr>
          <p:nvPr>
            <p:ph sz="half" idx="1"/>
          </p:nvPr>
        </p:nvSpPr>
        <p:spPr/>
        <p:txBody>
          <a:bodyPr/>
          <a:lstStyle/>
          <a:p>
            <a:r>
              <a:rPr lang="en-US" dirty="0"/>
              <a:t>46 Clients Live</a:t>
            </a:r>
          </a:p>
          <a:p>
            <a:pPr lvl="1"/>
            <a:r>
              <a:rPr lang="en-US" dirty="0"/>
              <a:t>340 individuals trained </a:t>
            </a:r>
            <a:br>
              <a:rPr lang="en-US" dirty="0"/>
            </a:br>
            <a:r>
              <a:rPr lang="en-US" dirty="0"/>
              <a:t>on Eloqua</a:t>
            </a:r>
            <a:br>
              <a:rPr lang="en-US" dirty="0"/>
            </a:br>
            <a:endParaRPr lang="en-US" dirty="0"/>
          </a:p>
          <a:p>
            <a:r>
              <a:rPr lang="en-US" dirty="0"/>
              <a:t>37 Clients Currently Transitioning</a:t>
            </a:r>
            <a:br>
              <a:rPr lang="en-US" dirty="0"/>
            </a:br>
            <a:endParaRPr lang="en-US" dirty="0"/>
          </a:p>
          <a:p>
            <a:r>
              <a:rPr lang="en-US" dirty="0"/>
              <a:t>34 Clients Remaining </a:t>
            </a:r>
            <a:br>
              <a:rPr lang="en-US" dirty="0"/>
            </a:br>
            <a:r>
              <a:rPr lang="en-US" dirty="0"/>
              <a:t>before July 1</a:t>
            </a:r>
          </a:p>
        </p:txBody>
      </p:sp>
      <p:sp>
        <p:nvSpPr>
          <p:cNvPr id="4" name="Title 3">
            <a:extLst>
              <a:ext uri="{FF2B5EF4-FFF2-40B4-BE49-F238E27FC236}">
                <a16:creationId xmlns:a16="http://schemas.microsoft.com/office/drawing/2014/main" id="{50E2C1F3-3FF4-4FDD-85B3-E6A41A55671B}"/>
              </a:ext>
            </a:extLst>
          </p:cNvPr>
          <p:cNvSpPr>
            <a:spLocks noGrp="1"/>
          </p:cNvSpPr>
          <p:nvPr>
            <p:ph type="title"/>
          </p:nvPr>
        </p:nvSpPr>
        <p:spPr/>
        <p:txBody>
          <a:bodyPr/>
          <a:lstStyle/>
          <a:p>
            <a:r>
              <a:rPr lang="en-US" dirty="0"/>
              <a:t>ELOQUA TRANSITION PROGRESS</a:t>
            </a:r>
          </a:p>
        </p:txBody>
      </p:sp>
      <p:pic>
        <p:nvPicPr>
          <p:cNvPr id="1028" name="Picture 4">
            <a:extLst>
              <a:ext uri="{FF2B5EF4-FFF2-40B4-BE49-F238E27FC236}">
                <a16:creationId xmlns:a16="http://schemas.microsoft.com/office/drawing/2014/main" id="{D2A08AB5-DE64-4776-A16C-937AAC1871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159" r="4350"/>
          <a:stretch/>
        </p:blipFill>
        <p:spPr bwMode="auto">
          <a:xfrm>
            <a:off x="5906016" y="1454597"/>
            <a:ext cx="5741487" cy="394880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6F3E959-FFC9-4DF2-A10B-FDB8ED63DE72}"/>
              </a:ext>
            </a:extLst>
          </p:cNvPr>
          <p:cNvSpPr txBox="1"/>
          <p:nvPr/>
        </p:nvSpPr>
        <p:spPr>
          <a:xfrm>
            <a:off x="5817239" y="5477404"/>
            <a:ext cx="5421891"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We are headed into the 4</a:t>
            </a:r>
            <a:r>
              <a:rPr lang="en-US" b="1" baseline="30000" dirty="0">
                <a:latin typeface="Arial" panose="020B0604020202020204" pitchFamily="34" charset="0"/>
                <a:cs typeface="Arial" panose="020B0604020202020204" pitchFamily="34" charset="0"/>
              </a:rPr>
              <a:t>th</a:t>
            </a:r>
            <a:r>
              <a:rPr lang="en-US" b="1" dirty="0">
                <a:latin typeface="Arial" panose="020B0604020202020204" pitchFamily="34" charset="0"/>
                <a:cs typeface="Arial" panose="020B0604020202020204" pitchFamily="34" charset="0"/>
              </a:rPr>
              <a:t> quarter!</a:t>
            </a:r>
          </a:p>
        </p:txBody>
      </p:sp>
    </p:spTree>
    <p:extLst>
      <p:ext uri="{BB962C8B-B14F-4D97-AF65-F5344CB8AC3E}">
        <p14:creationId xmlns:p14="http://schemas.microsoft.com/office/powerpoint/2010/main" val="3818262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525C-4082-4315-83D8-FF6D5BB91A6C}"/>
              </a:ext>
            </a:extLst>
          </p:cNvPr>
          <p:cNvSpPr>
            <a:spLocks noGrp="1"/>
          </p:cNvSpPr>
          <p:nvPr>
            <p:ph type="title"/>
          </p:nvPr>
        </p:nvSpPr>
        <p:spPr/>
        <p:txBody>
          <a:bodyPr/>
          <a:lstStyle/>
          <a:p>
            <a:r>
              <a:rPr lang="en-US" dirty="0"/>
              <a:t>ELOQUA USE CASE PROGRESS</a:t>
            </a:r>
          </a:p>
        </p:txBody>
      </p:sp>
      <p:sp>
        <p:nvSpPr>
          <p:cNvPr id="4" name="Content Placeholder 3">
            <a:extLst>
              <a:ext uri="{FF2B5EF4-FFF2-40B4-BE49-F238E27FC236}">
                <a16:creationId xmlns:a16="http://schemas.microsoft.com/office/drawing/2014/main" id="{CA0E9168-E3CF-4826-91D5-4F24367C92E4}"/>
              </a:ext>
            </a:extLst>
          </p:cNvPr>
          <p:cNvSpPr>
            <a:spLocks noGrp="1"/>
          </p:cNvSpPr>
          <p:nvPr>
            <p:ph sz="quarter" idx="11"/>
          </p:nvPr>
        </p:nvSpPr>
        <p:spPr>
          <a:xfrm>
            <a:off x="1920240" y="2589798"/>
            <a:ext cx="3910745" cy="3887201"/>
          </a:xfrm>
        </p:spPr>
        <p:txBody>
          <a:bodyPr>
            <a:normAutofit/>
          </a:bodyPr>
          <a:lstStyle/>
          <a:p>
            <a:r>
              <a:rPr lang="en-US" sz="2000" dirty="0">
                <a:solidFill>
                  <a:srgbClr val="00A79D"/>
                </a:solidFill>
              </a:rPr>
              <a:t>Email Templates</a:t>
            </a:r>
          </a:p>
          <a:p>
            <a:r>
              <a:rPr lang="en-US" sz="2000" dirty="0">
                <a:solidFill>
                  <a:srgbClr val="00A79D"/>
                </a:solidFill>
              </a:rPr>
              <a:t>Subscription Management Form</a:t>
            </a:r>
          </a:p>
          <a:p>
            <a:r>
              <a:rPr lang="en-US" sz="2000" dirty="0">
                <a:solidFill>
                  <a:srgbClr val="00A79D"/>
                </a:solidFill>
              </a:rPr>
              <a:t>Email Sign Up Form</a:t>
            </a:r>
          </a:p>
          <a:p>
            <a:r>
              <a:rPr lang="en-US" sz="2000" dirty="0">
                <a:solidFill>
                  <a:srgbClr val="00A79D"/>
                </a:solidFill>
              </a:rPr>
              <a:t>Ticket Interest Form</a:t>
            </a:r>
          </a:p>
          <a:p>
            <a:r>
              <a:rPr lang="en-US" sz="2000" dirty="0">
                <a:solidFill>
                  <a:srgbClr val="00A79D"/>
                </a:solidFill>
              </a:rPr>
              <a:t>New Purchaser Welcome Campaign</a:t>
            </a:r>
          </a:p>
          <a:p>
            <a:r>
              <a:rPr lang="en-US" sz="2000" dirty="0">
                <a:solidFill>
                  <a:srgbClr val="00A79D"/>
                </a:solidFill>
              </a:rPr>
              <a:t>Reporting</a:t>
            </a:r>
          </a:p>
          <a:p>
            <a:r>
              <a:rPr lang="en-US" sz="2000" dirty="0">
                <a:solidFill>
                  <a:srgbClr val="00A79D"/>
                </a:solidFill>
              </a:rPr>
              <a:t>Web Tracking</a:t>
            </a:r>
          </a:p>
        </p:txBody>
      </p:sp>
      <p:sp>
        <p:nvSpPr>
          <p:cNvPr id="15" name="Arrow: Chevron 14">
            <a:extLst>
              <a:ext uri="{FF2B5EF4-FFF2-40B4-BE49-F238E27FC236}">
                <a16:creationId xmlns:a16="http://schemas.microsoft.com/office/drawing/2014/main" id="{5BE8222E-C4B6-442F-97E5-24E84B66BA51}"/>
              </a:ext>
            </a:extLst>
          </p:cNvPr>
          <p:cNvSpPr/>
          <p:nvPr/>
        </p:nvSpPr>
        <p:spPr>
          <a:xfrm>
            <a:off x="1844178" y="1462723"/>
            <a:ext cx="3661111" cy="947522"/>
          </a:xfrm>
          <a:prstGeom prst="chevron">
            <a:avLst/>
          </a:prstGeom>
          <a:solidFill>
            <a:srgbClr val="8140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1600" dirty="0">
              <a:latin typeface="Arial" panose="020B0604020202020204" pitchFamily="34" charset="0"/>
              <a:cs typeface="Arial" panose="020B0604020202020204" pitchFamily="34" charset="0"/>
            </a:endParaRPr>
          </a:p>
        </p:txBody>
      </p:sp>
      <p:sp>
        <p:nvSpPr>
          <p:cNvPr id="16" name="Arrow: Chevron 4">
            <a:extLst>
              <a:ext uri="{FF2B5EF4-FFF2-40B4-BE49-F238E27FC236}">
                <a16:creationId xmlns:a16="http://schemas.microsoft.com/office/drawing/2014/main" id="{1D340C80-B401-4B2F-9C95-D28EC9FB3305}"/>
              </a:ext>
            </a:extLst>
          </p:cNvPr>
          <p:cNvSpPr txBox="1"/>
          <p:nvPr/>
        </p:nvSpPr>
        <p:spPr>
          <a:xfrm>
            <a:off x="2576400" y="1369735"/>
            <a:ext cx="2196667" cy="9475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Implementation</a:t>
            </a:r>
          </a:p>
        </p:txBody>
      </p:sp>
      <p:sp>
        <p:nvSpPr>
          <p:cNvPr id="13" name="Arrow: Chevron 12">
            <a:extLst>
              <a:ext uri="{FF2B5EF4-FFF2-40B4-BE49-F238E27FC236}">
                <a16:creationId xmlns:a16="http://schemas.microsoft.com/office/drawing/2014/main" id="{001260F8-621B-4993-AF01-215BF3CE2671}"/>
              </a:ext>
            </a:extLst>
          </p:cNvPr>
          <p:cNvSpPr/>
          <p:nvPr/>
        </p:nvSpPr>
        <p:spPr>
          <a:xfrm>
            <a:off x="5031955" y="1462723"/>
            <a:ext cx="3661111" cy="947522"/>
          </a:xfrm>
          <a:prstGeom prst="chevron">
            <a:avLst/>
          </a:prstGeom>
          <a:solidFill>
            <a:srgbClr val="4E66A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Arrow: Chevron 6">
            <a:extLst>
              <a:ext uri="{FF2B5EF4-FFF2-40B4-BE49-F238E27FC236}">
                <a16:creationId xmlns:a16="http://schemas.microsoft.com/office/drawing/2014/main" id="{F0C96F98-9200-46DB-B9EC-D5F5E41C2FBF}"/>
              </a:ext>
            </a:extLst>
          </p:cNvPr>
          <p:cNvSpPr txBox="1"/>
          <p:nvPr/>
        </p:nvSpPr>
        <p:spPr>
          <a:xfrm>
            <a:off x="5764177" y="1369735"/>
            <a:ext cx="2196667" cy="94752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2000" dirty="0">
                <a:latin typeface="Arial" panose="020B0604020202020204" pitchFamily="34" charset="0"/>
                <a:cs typeface="Arial" panose="020B0604020202020204" pitchFamily="34" charset="0"/>
              </a:rPr>
              <a:t>Phase</a:t>
            </a:r>
            <a:r>
              <a:rPr lang="en-US" sz="2000" kern="1200" dirty="0">
                <a:latin typeface="Arial" panose="020B0604020202020204" pitchFamily="34" charset="0"/>
                <a:cs typeface="Arial" panose="020B0604020202020204" pitchFamily="34" charset="0"/>
              </a:rPr>
              <a:t> 1</a:t>
            </a:r>
          </a:p>
        </p:txBody>
      </p:sp>
      <p:sp>
        <p:nvSpPr>
          <p:cNvPr id="11" name="Arrow: Chevron 10">
            <a:extLst>
              <a:ext uri="{FF2B5EF4-FFF2-40B4-BE49-F238E27FC236}">
                <a16:creationId xmlns:a16="http://schemas.microsoft.com/office/drawing/2014/main" id="{5DEE4EA8-E979-4CD7-91E6-7C57F00D9DCE}"/>
              </a:ext>
            </a:extLst>
          </p:cNvPr>
          <p:cNvSpPr/>
          <p:nvPr/>
        </p:nvSpPr>
        <p:spPr>
          <a:xfrm>
            <a:off x="8191391" y="1462723"/>
            <a:ext cx="3661111" cy="947522"/>
          </a:xfrm>
          <a:prstGeom prst="chevron">
            <a:avLst/>
          </a:prstGeom>
          <a:solidFill>
            <a:srgbClr val="A5A5A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Arrow: Chevron 8">
            <a:extLst>
              <a:ext uri="{FF2B5EF4-FFF2-40B4-BE49-F238E27FC236}">
                <a16:creationId xmlns:a16="http://schemas.microsoft.com/office/drawing/2014/main" id="{278968D5-9D7D-40D8-84A9-6D2DD32DEEA2}"/>
              </a:ext>
            </a:extLst>
          </p:cNvPr>
          <p:cNvSpPr txBox="1"/>
          <p:nvPr/>
        </p:nvSpPr>
        <p:spPr>
          <a:xfrm>
            <a:off x="8923613" y="1369735"/>
            <a:ext cx="2196667" cy="94752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Phase 2</a:t>
            </a:r>
          </a:p>
        </p:txBody>
      </p:sp>
      <p:sp>
        <p:nvSpPr>
          <p:cNvPr id="17" name="Content Placeholder 3">
            <a:extLst>
              <a:ext uri="{FF2B5EF4-FFF2-40B4-BE49-F238E27FC236}">
                <a16:creationId xmlns:a16="http://schemas.microsoft.com/office/drawing/2014/main" id="{F0F3BEBE-ABC8-4EB3-BDBE-3FC9E0B7D204}"/>
              </a:ext>
            </a:extLst>
          </p:cNvPr>
          <p:cNvSpPr txBox="1">
            <a:spLocks/>
          </p:cNvSpPr>
          <p:nvPr/>
        </p:nvSpPr>
        <p:spPr>
          <a:xfrm>
            <a:off x="10120688" y="160724"/>
            <a:ext cx="1571203" cy="1170663"/>
          </a:xfrm>
          <a:prstGeom prst="rect">
            <a:avLst/>
          </a:prstGeom>
        </p:spPr>
        <p:txBody>
          <a:bodyPr vert="horz" lIns="91440" tIns="45720" rIns="91440" bIns="45720" rtlCol="0">
            <a:normAutofit/>
          </a:bodyPr>
          <a:lstStyle>
            <a:lvl1pPr marL="457189" indent="-457189" algn="l" defTabSz="609585" rtl="0" eaLnBrk="1" latinLnBrk="0" hangingPunct="1">
              <a:spcBef>
                <a:spcPct val="20000"/>
              </a:spcBef>
              <a:buClr>
                <a:srgbClr val="EB0029"/>
              </a:buClr>
              <a:buFont typeface="Wingdings" panose="05000000000000000000" pitchFamily="2" charset="2"/>
              <a:buChar char="§"/>
              <a:defRPr sz="2800" b="0" kern="1200" baseline="0">
                <a:solidFill>
                  <a:schemeClr val="tx1"/>
                </a:solidFill>
                <a:latin typeface="Arial" panose="020B0604020202020204" pitchFamily="34" charset="0"/>
                <a:ea typeface="+mn-ea"/>
                <a:cs typeface="Arial" panose="020B0604020202020204" pitchFamily="34" charset="0"/>
              </a:defRPr>
            </a:lvl1pPr>
            <a:lvl2pPr marL="990575" indent="-380990" algn="l" defTabSz="609585"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609585" rtl="0" eaLnBrk="1" latinLnBrk="0" hangingPunct="1">
              <a:spcBef>
                <a:spcPct val="20000"/>
              </a:spcBef>
              <a:buFont typeface="Arial"/>
              <a:buChar char="•"/>
              <a:defRPr sz="2000" kern="1200" baseline="0">
                <a:solidFill>
                  <a:srgbClr val="828A8F"/>
                </a:solidFill>
                <a:latin typeface="Arial" panose="020B0604020202020204" pitchFamily="34" charset="0"/>
                <a:ea typeface="+mn-ea"/>
                <a:cs typeface="Arial" panose="020B0604020202020204" pitchFamily="34" charset="0"/>
              </a:defRPr>
            </a:lvl3pPr>
            <a:lvl4pPr marL="2133547" indent="-304792" algn="l" defTabSz="60958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743131" indent="-304792" algn="l" defTabSz="609585" rtl="0" eaLnBrk="1" latinLnBrk="0" hangingPunct="1">
              <a:spcBef>
                <a:spcPct val="20000"/>
              </a:spcBef>
              <a:buFont typeface="Arial"/>
              <a:buChar char="»"/>
              <a:defRPr sz="1800" kern="1200" baseline="0">
                <a:solidFill>
                  <a:srgbClr val="828A8F"/>
                </a:solidFill>
                <a:latin typeface="Arial" panose="020B0604020202020204" pitchFamily="34" charset="0"/>
                <a:ea typeface="+mn-ea"/>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800" dirty="0">
                <a:solidFill>
                  <a:srgbClr val="00A79D"/>
                </a:solidFill>
              </a:rPr>
              <a:t>Available</a:t>
            </a:r>
          </a:p>
          <a:p>
            <a:pPr marL="0" indent="0">
              <a:buNone/>
            </a:pPr>
            <a:r>
              <a:rPr lang="en-US" sz="1800" dirty="0">
                <a:solidFill>
                  <a:srgbClr val="FCA34F"/>
                </a:solidFill>
              </a:rPr>
              <a:t>In progress</a:t>
            </a:r>
          </a:p>
          <a:p>
            <a:pPr marL="0" indent="0">
              <a:buNone/>
            </a:pPr>
            <a:r>
              <a:rPr lang="en-US" sz="1800" dirty="0"/>
              <a:t>Not started</a:t>
            </a:r>
          </a:p>
        </p:txBody>
      </p:sp>
      <p:sp>
        <p:nvSpPr>
          <p:cNvPr id="19" name="Content Placeholder 25">
            <a:extLst>
              <a:ext uri="{FF2B5EF4-FFF2-40B4-BE49-F238E27FC236}">
                <a16:creationId xmlns:a16="http://schemas.microsoft.com/office/drawing/2014/main" id="{1146B4D4-846D-422B-A489-BFDCB1F616C3}"/>
              </a:ext>
            </a:extLst>
          </p:cNvPr>
          <p:cNvSpPr txBox="1">
            <a:spLocks/>
          </p:cNvSpPr>
          <p:nvPr/>
        </p:nvSpPr>
        <p:spPr>
          <a:xfrm>
            <a:off x="5449254" y="2622847"/>
            <a:ext cx="2874234" cy="3505717"/>
          </a:xfrm>
          <a:prstGeom prst="rect">
            <a:avLst/>
          </a:prstGeom>
        </p:spPr>
        <p:txBody>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00A79D"/>
                </a:solidFill>
              </a:rPr>
              <a:t>Cart Abandonment</a:t>
            </a:r>
          </a:p>
          <a:p>
            <a:r>
              <a:rPr lang="en-US" sz="2000" dirty="0">
                <a:solidFill>
                  <a:srgbClr val="00A79D"/>
                </a:solidFill>
              </a:rPr>
              <a:t>Secondary Purchase/Donation Confirmation</a:t>
            </a:r>
          </a:p>
          <a:p>
            <a:r>
              <a:rPr lang="en-US" sz="2000" dirty="0">
                <a:solidFill>
                  <a:srgbClr val="00A79D"/>
                </a:solidFill>
              </a:rPr>
              <a:t>Web Nurturing</a:t>
            </a:r>
          </a:p>
          <a:p>
            <a:r>
              <a:rPr lang="en-US" sz="2000" dirty="0">
                <a:solidFill>
                  <a:srgbClr val="00A79D"/>
                </a:solidFill>
              </a:rPr>
              <a:t>Post Event Surveys</a:t>
            </a:r>
          </a:p>
          <a:p>
            <a:r>
              <a:rPr lang="en-US" sz="2000" dirty="0">
                <a:solidFill>
                  <a:srgbClr val="00A79D"/>
                </a:solidFill>
              </a:rPr>
              <a:t>Native Lead Scoring</a:t>
            </a:r>
          </a:p>
          <a:p>
            <a:r>
              <a:rPr lang="en-US" sz="2000" dirty="0">
                <a:solidFill>
                  <a:srgbClr val="FCA34F"/>
                </a:solidFill>
              </a:rPr>
              <a:t>Personalized URLs</a:t>
            </a:r>
          </a:p>
          <a:p>
            <a:pPr lvl="1"/>
            <a:r>
              <a:rPr lang="en-US" sz="1400" dirty="0">
                <a:solidFill>
                  <a:srgbClr val="FCA34F"/>
                </a:solidFill>
              </a:rPr>
              <a:t>Can utilize Adobe PURLs </a:t>
            </a:r>
            <a:br>
              <a:rPr lang="en-US" sz="1400" dirty="0">
                <a:solidFill>
                  <a:srgbClr val="FCA34F"/>
                </a:solidFill>
              </a:rPr>
            </a:br>
            <a:r>
              <a:rPr lang="en-US" sz="1400" dirty="0">
                <a:solidFill>
                  <a:srgbClr val="FCA34F"/>
                </a:solidFill>
              </a:rPr>
              <a:t>until July 1, 2022 and </a:t>
            </a:r>
            <a:br>
              <a:rPr lang="en-US" sz="1400" dirty="0">
                <a:solidFill>
                  <a:srgbClr val="FCA34F"/>
                </a:solidFill>
              </a:rPr>
            </a:br>
            <a:r>
              <a:rPr lang="en-US" sz="1400" dirty="0">
                <a:solidFill>
                  <a:srgbClr val="FCA34F"/>
                </a:solidFill>
              </a:rPr>
              <a:t>deliver through Eloqua</a:t>
            </a:r>
          </a:p>
          <a:p>
            <a:endParaRPr lang="en-US" sz="2000" dirty="0"/>
          </a:p>
        </p:txBody>
      </p:sp>
      <p:sp>
        <p:nvSpPr>
          <p:cNvPr id="20" name="Content Placeholder 25">
            <a:extLst>
              <a:ext uri="{FF2B5EF4-FFF2-40B4-BE49-F238E27FC236}">
                <a16:creationId xmlns:a16="http://schemas.microsoft.com/office/drawing/2014/main" id="{1F5C5BEA-6E9B-431E-9AB1-98871ACF2A80}"/>
              </a:ext>
            </a:extLst>
          </p:cNvPr>
          <p:cNvSpPr txBox="1">
            <a:spLocks/>
          </p:cNvSpPr>
          <p:nvPr/>
        </p:nvSpPr>
        <p:spPr>
          <a:xfrm>
            <a:off x="8755059" y="2622847"/>
            <a:ext cx="2874234" cy="3505717"/>
          </a:xfrm>
          <a:prstGeom prst="rect">
            <a:avLst/>
          </a:prstGeom>
        </p:spPr>
        <p:txBody>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CA34F"/>
                </a:solidFill>
              </a:rPr>
              <a:t>Invoices</a:t>
            </a:r>
          </a:p>
          <a:p>
            <a:pPr lvl="1"/>
            <a:r>
              <a:rPr lang="en-US" sz="1400" dirty="0">
                <a:solidFill>
                  <a:srgbClr val="FCA34F"/>
                </a:solidFill>
              </a:rPr>
              <a:t>Can utilize Adobe invoices until July 1, 2022 and </a:t>
            </a:r>
            <a:br>
              <a:rPr lang="en-US" sz="1400" dirty="0">
                <a:solidFill>
                  <a:srgbClr val="FCA34F"/>
                </a:solidFill>
              </a:rPr>
            </a:br>
            <a:r>
              <a:rPr lang="en-US" sz="1400" dirty="0">
                <a:solidFill>
                  <a:srgbClr val="FCA34F"/>
                </a:solidFill>
              </a:rPr>
              <a:t>deliver through Eloqua</a:t>
            </a:r>
          </a:p>
          <a:p>
            <a:r>
              <a:rPr lang="en-US" sz="2000" dirty="0"/>
              <a:t>Custom Lead Scoring</a:t>
            </a:r>
          </a:p>
          <a:p>
            <a:r>
              <a:rPr lang="en-US" sz="2000" dirty="0"/>
              <a:t>Scan-In Campaigns</a:t>
            </a:r>
          </a:p>
          <a:p>
            <a:r>
              <a:rPr lang="en-US" sz="2000" dirty="0">
                <a:solidFill>
                  <a:srgbClr val="00A79D"/>
                </a:solidFill>
              </a:rPr>
              <a:t>Behavior-Based Campaigns</a:t>
            </a:r>
          </a:p>
          <a:p>
            <a:r>
              <a:rPr lang="en-US" sz="2000" dirty="0"/>
              <a:t>Additional Opportunities</a:t>
            </a:r>
          </a:p>
          <a:p>
            <a:endParaRPr lang="en-US" sz="2000" dirty="0"/>
          </a:p>
        </p:txBody>
      </p:sp>
      <p:sp>
        <p:nvSpPr>
          <p:cNvPr id="21" name="TextBox 20">
            <a:extLst>
              <a:ext uri="{FF2B5EF4-FFF2-40B4-BE49-F238E27FC236}">
                <a16:creationId xmlns:a16="http://schemas.microsoft.com/office/drawing/2014/main" id="{1EC96008-CEF1-4ABF-9D27-68865D78AFBA}"/>
              </a:ext>
            </a:extLst>
          </p:cNvPr>
          <p:cNvSpPr txBox="1"/>
          <p:nvPr/>
        </p:nvSpPr>
        <p:spPr>
          <a:xfrm>
            <a:off x="5648708" y="1975011"/>
            <a:ext cx="2475326" cy="261610"/>
          </a:xfrm>
          <a:prstGeom prst="rect">
            <a:avLst/>
          </a:prstGeom>
          <a:noFill/>
        </p:spPr>
        <p:txBody>
          <a:bodyPr wrap="square" rtlCol="0">
            <a:spAutoFit/>
          </a:bodyPr>
          <a:lstStyle/>
          <a:p>
            <a:pPr algn="ctr"/>
            <a:r>
              <a:rPr lang="en-US" sz="1100" dirty="0">
                <a:solidFill>
                  <a:schemeClr val="bg1"/>
                </a:solidFill>
                <a:latin typeface="Arial" panose="020B0604020202020204" pitchFamily="34" charset="0"/>
                <a:cs typeface="Arial" panose="020B0604020202020204" pitchFamily="34" charset="0"/>
              </a:rPr>
              <a:t>(Fall ‘21 – Summer ’22)</a:t>
            </a:r>
          </a:p>
        </p:txBody>
      </p:sp>
      <p:sp>
        <p:nvSpPr>
          <p:cNvPr id="22" name="TextBox 21">
            <a:extLst>
              <a:ext uri="{FF2B5EF4-FFF2-40B4-BE49-F238E27FC236}">
                <a16:creationId xmlns:a16="http://schemas.microsoft.com/office/drawing/2014/main" id="{F2D82638-A1F7-45AF-A3A8-787BB11AE731}"/>
              </a:ext>
            </a:extLst>
          </p:cNvPr>
          <p:cNvSpPr txBox="1"/>
          <p:nvPr/>
        </p:nvSpPr>
        <p:spPr>
          <a:xfrm>
            <a:off x="8836485" y="1975011"/>
            <a:ext cx="2475326" cy="261610"/>
          </a:xfrm>
          <a:prstGeom prst="rect">
            <a:avLst/>
          </a:prstGeom>
          <a:noFill/>
        </p:spPr>
        <p:txBody>
          <a:bodyPr wrap="square" rtlCol="0">
            <a:spAutoFit/>
          </a:bodyPr>
          <a:lstStyle/>
          <a:p>
            <a:pPr algn="ctr"/>
            <a:r>
              <a:rPr lang="en-US" sz="1100" dirty="0">
                <a:solidFill>
                  <a:schemeClr val="bg1"/>
                </a:solidFill>
                <a:latin typeface="Arial" panose="020B0604020202020204" pitchFamily="34" charset="0"/>
                <a:cs typeface="Arial" panose="020B0604020202020204" pitchFamily="34" charset="0"/>
              </a:rPr>
              <a:t>(Summer ’22 and beyond)</a:t>
            </a:r>
          </a:p>
        </p:txBody>
      </p:sp>
      <p:sp>
        <p:nvSpPr>
          <p:cNvPr id="23" name="TextBox 22">
            <a:extLst>
              <a:ext uri="{FF2B5EF4-FFF2-40B4-BE49-F238E27FC236}">
                <a16:creationId xmlns:a16="http://schemas.microsoft.com/office/drawing/2014/main" id="{27A54DCE-3EA2-4049-9C6C-4CBA38CB556F}"/>
              </a:ext>
            </a:extLst>
          </p:cNvPr>
          <p:cNvSpPr txBox="1"/>
          <p:nvPr/>
        </p:nvSpPr>
        <p:spPr>
          <a:xfrm>
            <a:off x="2446326" y="1973986"/>
            <a:ext cx="2475326" cy="261610"/>
          </a:xfrm>
          <a:prstGeom prst="rect">
            <a:avLst/>
          </a:prstGeom>
          <a:noFill/>
        </p:spPr>
        <p:txBody>
          <a:bodyPr wrap="square" rtlCol="0">
            <a:spAutoFit/>
          </a:bodyPr>
          <a:lstStyle/>
          <a:p>
            <a:pPr algn="ctr"/>
            <a:r>
              <a:rPr lang="en-US" sz="1100" dirty="0">
                <a:solidFill>
                  <a:schemeClr val="bg1"/>
                </a:solidFill>
                <a:latin typeface="Arial" panose="020B0604020202020204" pitchFamily="34" charset="0"/>
                <a:cs typeface="Arial" panose="020B0604020202020204" pitchFamily="34" charset="0"/>
              </a:rPr>
              <a:t>(Summer ’21)</a:t>
            </a:r>
          </a:p>
        </p:txBody>
      </p:sp>
    </p:spTree>
    <p:extLst>
      <p:ext uri="{BB962C8B-B14F-4D97-AF65-F5344CB8AC3E}">
        <p14:creationId xmlns:p14="http://schemas.microsoft.com/office/powerpoint/2010/main" val="12747224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695425" y="899498"/>
            <a:ext cx="2746986" cy="498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Birthday Campaign</a:t>
            </a:r>
          </a:p>
        </p:txBody>
      </p:sp>
      <p:pic>
        <p:nvPicPr>
          <p:cNvPr id="7" name="Picture 6" descr="A picture containing text&#10;&#10;Description automatically generated">
            <a:extLst>
              <a:ext uri="{FF2B5EF4-FFF2-40B4-BE49-F238E27FC236}">
                <a16:creationId xmlns:a16="http://schemas.microsoft.com/office/drawing/2014/main" id="{2D983498-A7FC-4C2C-A485-900E5894CCD1}"/>
              </a:ext>
            </a:extLst>
          </p:cNvPr>
          <p:cNvPicPr>
            <a:picLocks noChangeAspect="1"/>
          </p:cNvPicPr>
          <p:nvPr/>
        </p:nvPicPr>
        <p:blipFill>
          <a:blip r:embed="rId2"/>
          <a:stretch>
            <a:fillRect/>
          </a:stretch>
        </p:blipFill>
        <p:spPr>
          <a:xfrm>
            <a:off x="4840099" y="921237"/>
            <a:ext cx="5286375" cy="5541883"/>
          </a:xfrm>
          <a:prstGeom prst="rect">
            <a:avLst/>
          </a:prstGeom>
        </p:spPr>
      </p:pic>
      <p:pic>
        <p:nvPicPr>
          <p:cNvPr id="9" name="Picture 8" descr="A picture containing text, monitor, electronics, screen&#10;&#10;Description automatically generated">
            <a:extLst>
              <a:ext uri="{FF2B5EF4-FFF2-40B4-BE49-F238E27FC236}">
                <a16:creationId xmlns:a16="http://schemas.microsoft.com/office/drawing/2014/main" id="{F6562D79-E30A-4D3A-B729-2C0DBDC6D4E9}"/>
              </a:ext>
            </a:extLst>
          </p:cNvPr>
          <p:cNvPicPr>
            <a:picLocks noChangeAspect="1"/>
          </p:cNvPicPr>
          <p:nvPr/>
        </p:nvPicPr>
        <p:blipFill>
          <a:blip r:embed="rId3"/>
          <a:stretch>
            <a:fillRect/>
          </a:stretch>
        </p:blipFill>
        <p:spPr>
          <a:xfrm>
            <a:off x="1695424" y="1419594"/>
            <a:ext cx="2746986" cy="5228855"/>
          </a:xfrm>
          <a:prstGeom prst="rect">
            <a:avLst/>
          </a:prstGeom>
        </p:spPr>
      </p:pic>
    </p:spTree>
    <p:extLst>
      <p:ext uri="{BB962C8B-B14F-4D97-AF65-F5344CB8AC3E}">
        <p14:creationId xmlns:p14="http://schemas.microsoft.com/office/powerpoint/2010/main" val="15671129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a:xfrm>
            <a:off x="1920240" y="137160"/>
            <a:ext cx="9932262" cy="803873"/>
          </a:xfrm>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748948" y="923384"/>
            <a:ext cx="3676596" cy="398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Web Nurturing Campaign</a:t>
            </a:r>
          </a:p>
          <a:p>
            <a:pPr marL="0" indent="0">
              <a:buFont typeface="Wingdings" pitchFamily="2" charset="2"/>
              <a:buNone/>
            </a:pPr>
            <a:endParaRPr lang="en-US" sz="2000" dirty="0">
              <a:solidFill>
                <a:srgbClr val="4E66A4"/>
              </a:solidFill>
            </a:endParaRPr>
          </a:p>
        </p:txBody>
      </p:sp>
      <p:pic>
        <p:nvPicPr>
          <p:cNvPr id="5" name="Picture 4">
            <a:extLst>
              <a:ext uri="{FF2B5EF4-FFF2-40B4-BE49-F238E27FC236}">
                <a16:creationId xmlns:a16="http://schemas.microsoft.com/office/drawing/2014/main" id="{74378C3F-E9E2-49D1-8F89-46F7D2FFD11C}"/>
              </a:ext>
            </a:extLst>
          </p:cNvPr>
          <p:cNvPicPr>
            <a:picLocks noChangeAspect="1"/>
          </p:cNvPicPr>
          <p:nvPr/>
        </p:nvPicPr>
        <p:blipFill>
          <a:blip r:embed="rId2"/>
          <a:stretch>
            <a:fillRect/>
          </a:stretch>
        </p:blipFill>
        <p:spPr>
          <a:xfrm>
            <a:off x="1748948" y="1399371"/>
            <a:ext cx="3676596" cy="4331165"/>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0919F135-E36F-4D46-B2A0-BB5F76031E0F}"/>
              </a:ext>
            </a:extLst>
          </p:cNvPr>
          <p:cNvPicPr>
            <a:picLocks noChangeAspect="1"/>
          </p:cNvPicPr>
          <p:nvPr/>
        </p:nvPicPr>
        <p:blipFill rotWithShape="1">
          <a:blip r:embed="rId3"/>
          <a:srcRect l="17360" t="8609" r="12357" b="14216"/>
          <a:stretch/>
        </p:blipFill>
        <p:spPr>
          <a:xfrm>
            <a:off x="7046004" y="995020"/>
            <a:ext cx="1991557" cy="1484341"/>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0A8586CD-A7E0-48C3-B06F-360290DBA7F4}"/>
              </a:ext>
            </a:extLst>
          </p:cNvPr>
          <p:cNvPicPr>
            <a:picLocks noChangeAspect="1"/>
          </p:cNvPicPr>
          <p:nvPr/>
        </p:nvPicPr>
        <p:blipFill rotWithShape="1">
          <a:blip r:embed="rId4"/>
          <a:srcRect l="679" r="-1"/>
          <a:stretch/>
        </p:blipFill>
        <p:spPr>
          <a:xfrm>
            <a:off x="5706926" y="3320249"/>
            <a:ext cx="6340231" cy="3400591"/>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F464A449-1EF8-4943-80F8-4618812210AA}"/>
              </a:ext>
            </a:extLst>
          </p:cNvPr>
          <p:cNvPicPr>
            <a:picLocks noChangeAspect="1"/>
          </p:cNvPicPr>
          <p:nvPr/>
        </p:nvPicPr>
        <p:blipFill>
          <a:blip r:embed="rId5"/>
          <a:stretch>
            <a:fillRect/>
          </a:stretch>
        </p:blipFill>
        <p:spPr>
          <a:xfrm>
            <a:off x="9161665" y="656949"/>
            <a:ext cx="2885492" cy="2541070"/>
          </a:xfrm>
          <a:prstGeom prst="rect">
            <a:avLst/>
          </a:prstGeom>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1E56F2CA-C013-4FE6-B7F8-2627C2EFE624}"/>
              </a:ext>
            </a:extLst>
          </p:cNvPr>
          <p:cNvSpPr txBox="1"/>
          <p:nvPr/>
        </p:nvSpPr>
        <p:spPr>
          <a:xfrm>
            <a:off x="5975524" y="2530473"/>
            <a:ext cx="3159601" cy="738664"/>
          </a:xfrm>
          <a:prstGeom prst="rect">
            <a:avLst/>
          </a:prstGeom>
          <a:noFill/>
        </p:spPr>
        <p:txBody>
          <a:bodyPr wrap="square" rtlCol="0">
            <a:spAutoFit/>
          </a:bodyPr>
          <a:lstStyle/>
          <a:p>
            <a:pPr algn="r"/>
            <a:r>
              <a:rPr lang="en-US" sz="1400" dirty="0">
                <a:latin typeface="Arial" panose="020B0604020202020204" pitchFamily="34" charset="0"/>
                <a:cs typeface="Arial" panose="020B0604020202020204" pitchFamily="34" charset="0"/>
              </a:rPr>
              <a:t>This automation uses a program and a campaign to allow fans to receive the email multiple times</a:t>
            </a:r>
          </a:p>
        </p:txBody>
      </p:sp>
    </p:spTree>
    <p:extLst>
      <p:ext uri="{BB962C8B-B14F-4D97-AF65-F5344CB8AC3E}">
        <p14:creationId xmlns:p14="http://schemas.microsoft.com/office/powerpoint/2010/main" val="33700461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422622" y="930946"/>
            <a:ext cx="3983410" cy="4068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Automated Event Reminders</a:t>
            </a:r>
          </a:p>
        </p:txBody>
      </p:sp>
      <p:sp>
        <p:nvSpPr>
          <p:cNvPr id="4" name="Content Placeholder 5">
            <a:extLst>
              <a:ext uri="{FF2B5EF4-FFF2-40B4-BE49-F238E27FC236}">
                <a16:creationId xmlns:a16="http://schemas.microsoft.com/office/drawing/2014/main" id="{13DCA5D5-CF7A-48F4-BC73-510DD23102E0}"/>
              </a:ext>
            </a:extLst>
          </p:cNvPr>
          <p:cNvSpPr txBox="1">
            <a:spLocks/>
          </p:cNvSpPr>
          <p:nvPr/>
        </p:nvSpPr>
        <p:spPr>
          <a:xfrm>
            <a:off x="5559827" y="930947"/>
            <a:ext cx="6823653" cy="4068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Know Before You Go Emails with Dynamic Content</a:t>
            </a:r>
          </a:p>
        </p:txBody>
      </p:sp>
      <p:pic>
        <p:nvPicPr>
          <p:cNvPr id="6" name="Picture 5">
            <a:extLst>
              <a:ext uri="{FF2B5EF4-FFF2-40B4-BE49-F238E27FC236}">
                <a16:creationId xmlns:a16="http://schemas.microsoft.com/office/drawing/2014/main" id="{ED5D424C-3102-45BB-BA50-FC820F2C0860}"/>
              </a:ext>
            </a:extLst>
          </p:cNvPr>
          <p:cNvPicPr>
            <a:picLocks noChangeAspect="1"/>
          </p:cNvPicPr>
          <p:nvPr/>
        </p:nvPicPr>
        <p:blipFill>
          <a:blip r:embed="rId2"/>
          <a:stretch>
            <a:fillRect/>
          </a:stretch>
        </p:blipFill>
        <p:spPr>
          <a:xfrm>
            <a:off x="1766445" y="1366692"/>
            <a:ext cx="3295765" cy="5151158"/>
          </a:xfrm>
          <a:prstGeom prst="rect">
            <a:avLst/>
          </a:prstGeom>
          <a:effectLst>
            <a:outerShdw blurRad="50800" dist="38100" dir="2700000" algn="tl" rotWithShape="0">
              <a:prstClr val="black">
                <a:alpha val="40000"/>
              </a:prstClr>
            </a:outerShdw>
          </a:effectLst>
        </p:spPr>
      </p:pic>
      <p:grpSp>
        <p:nvGrpSpPr>
          <p:cNvPr id="14" name="Group 13">
            <a:extLst>
              <a:ext uri="{FF2B5EF4-FFF2-40B4-BE49-F238E27FC236}">
                <a16:creationId xmlns:a16="http://schemas.microsoft.com/office/drawing/2014/main" id="{FA7634E7-C304-45BB-A644-F7A1022504CD}"/>
              </a:ext>
            </a:extLst>
          </p:cNvPr>
          <p:cNvGrpSpPr/>
          <p:nvPr/>
        </p:nvGrpSpPr>
        <p:grpSpPr>
          <a:xfrm>
            <a:off x="6095999" y="1366692"/>
            <a:ext cx="2817181" cy="4900941"/>
            <a:chOff x="6096000" y="1499859"/>
            <a:chExt cx="2781670" cy="4838445"/>
          </a:xfrm>
          <a:effectLst>
            <a:outerShdw blurRad="50800" dist="38100" dir="2700000" algn="tl" rotWithShape="0">
              <a:prstClr val="black">
                <a:alpha val="40000"/>
              </a:prstClr>
            </a:outerShdw>
          </a:effectLst>
        </p:grpSpPr>
        <p:pic>
          <p:nvPicPr>
            <p:cNvPr id="8" name="Picture 7">
              <a:extLst>
                <a:ext uri="{FF2B5EF4-FFF2-40B4-BE49-F238E27FC236}">
                  <a16:creationId xmlns:a16="http://schemas.microsoft.com/office/drawing/2014/main" id="{831AD235-2128-407C-A0FD-4FFAA67E598C}"/>
                </a:ext>
              </a:extLst>
            </p:cNvPr>
            <p:cNvPicPr>
              <a:picLocks noChangeAspect="1"/>
            </p:cNvPicPr>
            <p:nvPr/>
          </p:nvPicPr>
          <p:blipFill>
            <a:blip r:embed="rId3"/>
            <a:stretch>
              <a:fillRect/>
            </a:stretch>
          </p:blipFill>
          <p:spPr>
            <a:xfrm>
              <a:off x="6096000" y="1499859"/>
              <a:ext cx="2781670" cy="3500355"/>
            </a:xfrm>
            <a:prstGeom prst="rect">
              <a:avLst/>
            </a:prstGeom>
          </p:spPr>
        </p:pic>
        <p:pic>
          <p:nvPicPr>
            <p:cNvPr id="10" name="Picture 9">
              <a:extLst>
                <a:ext uri="{FF2B5EF4-FFF2-40B4-BE49-F238E27FC236}">
                  <a16:creationId xmlns:a16="http://schemas.microsoft.com/office/drawing/2014/main" id="{28B557A1-FF2C-4917-A14F-C91966452511}"/>
                </a:ext>
              </a:extLst>
            </p:cNvPr>
            <p:cNvPicPr>
              <a:picLocks noChangeAspect="1"/>
            </p:cNvPicPr>
            <p:nvPr/>
          </p:nvPicPr>
          <p:blipFill>
            <a:blip r:embed="rId4"/>
            <a:stretch>
              <a:fillRect/>
            </a:stretch>
          </p:blipFill>
          <p:spPr>
            <a:xfrm>
              <a:off x="6096000" y="4991336"/>
              <a:ext cx="2781670" cy="1346968"/>
            </a:xfrm>
            <a:prstGeom prst="rect">
              <a:avLst/>
            </a:prstGeom>
          </p:spPr>
        </p:pic>
      </p:grpSp>
      <p:pic>
        <p:nvPicPr>
          <p:cNvPr id="12" name="Picture 11">
            <a:extLst>
              <a:ext uri="{FF2B5EF4-FFF2-40B4-BE49-F238E27FC236}">
                <a16:creationId xmlns:a16="http://schemas.microsoft.com/office/drawing/2014/main" id="{C396CF3E-DA6F-49ED-973C-91E032488B8E}"/>
              </a:ext>
            </a:extLst>
          </p:cNvPr>
          <p:cNvPicPr>
            <a:picLocks noChangeAspect="1"/>
          </p:cNvPicPr>
          <p:nvPr/>
        </p:nvPicPr>
        <p:blipFill>
          <a:blip r:embed="rId5"/>
          <a:stretch>
            <a:fillRect/>
          </a:stretch>
        </p:blipFill>
        <p:spPr>
          <a:xfrm>
            <a:off x="9070832" y="4773997"/>
            <a:ext cx="2781670" cy="1773444"/>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8F522995-C1C4-4C0D-9492-F5BBFEB4BC3D}"/>
              </a:ext>
            </a:extLst>
          </p:cNvPr>
          <p:cNvSpPr txBox="1"/>
          <p:nvPr/>
        </p:nvSpPr>
        <p:spPr>
          <a:xfrm>
            <a:off x="9070832" y="3535866"/>
            <a:ext cx="2781670"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This email uses dynamic content to display the proper parking information for Texas Inner Circle members vs. the general public. </a:t>
            </a:r>
          </a:p>
        </p:txBody>
      </p:sp>
      <p:cxnSp>
        <p:nvCxnSpPr>
          <p:cNvPr id="17" name="Straight Arrow Connector 16">
            <a:extLst>
              <a:ext uri="{FF2B5EF4-FFF2-40B4-BE49-F238E27FC236}">
                <a16:creationId xmlns:a16="http://schemas.microsoft.com/office/drawing/2014/main" id="{BC48A7DD-26EE-460D-87D1-2A104AD6CB6A}"/>
              </a:ext>
            </a:extLst>
          </p:cNvPr>
          <p:cNvCxnSpPr>
            <a:cxnSpLocks/>
          </p:cNvCxnSpPr>
          <p:nvPr/>
        </p:nvCxnSpPr>
        <p:spPr>
          <a:xfrm flipH="1">
            <a:off x="8424909" y="4543241"/>
            <a:ext cx="763480" cy="1152709"/>
          </a:xfrm>
          <a:prstGeom prst="straightConnector1">
            <a:avLst/>
          </a:prstGeom>
          <a:ln>
            <a:solidFill>
              <a:srgbClr val="00A79D"/>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2494DE9-2046-4105-8256-7FBE94E7580D}"/>
              </a:ext>
            </a:extLst>
          </p:cNvPr>
          <p:cNvCxnSpPr>
            <a:cxnSpLocks/>
          </p:cNvCxnSpPr>
          <p:nvPr/>
        </p:nvCxnSpPr>
        <p:spPr>
          <a:xfrm>
            <a:off x="9188388" y="4543241"/>
            <a:ext cx="248575" cy="1351530"/>
          </a:xfrm>
          <a:prstGeom prst="straightConnector1">
            <a:avLst/>
          </a:prstGeom>
          <a:ln>
            <a:solidFill>
              <a:srgbClr val="00A79D"/>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33A5421E-ABDE-4A2B-B045-83507A8A68B6}"/>
              </a:ext>
            </a:extLst>
          </p:cNvPr>
          <p:cNvPicPr>
            <a:picLocks noChangeAspect="1"/>
          </p:cNvPicPr>
          <p:nvPr/>
        </p:nvPicPr>
        <p:blipFill>
          <a:blip r:embed="rId6"/>
          <a:stretch>
            <a:fillRect/>
          </a:stretch>
        </p:blipFill>
        <p:spPr>
          <a:xfrm>
            <a:off x="9127972" y="1369821"/>
            <a:ext cx="2075647" cy="19885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477524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695424" y="919504"/>
            <a:ext cx="4400576" cy="398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Renewal Confirmation</a:t>
            </a:r>
          </a:p>
        </p:txBody>
      </p:sp>
      <p:sp>
        <p:nvSpPr>
          <p:cNvPr id="4" name="Content Placeholder 5">
            <a:extLst>
              <a:ext uri="{FF2B5EF4-FFF2-40B4-BE49-F238E27FC236}">
                <a16:creationId xmlns:a16="http://schemas.microsoft.com/office/drawing/2014/main" id="{519AE654-CAC3-4997-8CB7-CD97375D6FB9}"/>
              </a:ext>
            </a:extLst>
          </p:cNvPr>
          <p:cNvSpPr txBox="1">
            <a:spLocks/>
          </p:cNvSpPr>
          <p:nvPr/>
        </p:nvSpPr>
        <p:spPr>
          <a:xfrm>
            <a:off x="6383532" y="919503"/>
            <a:ext cx="5665557" cy="3986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Post-Purchase Mobile Ticket Reminders</a:t>
            </a:r>
          </a:p>
        </p:txBody>
      </p:sp>
      <p:pic>
        <p:nvPicPr>
          <p:cNvPr id="6" name="Picture 5" descr="A screenshot of a phone&#10;&#10;Description automatically generated with low confidence">
            <a:extLst>
              <a:ext uri="{FF2B5EF4-FFF2-40B4-BE49-F238E27FC236}">
                <a16:creationId xmlns:a16="http://schemas.microsoft.com/office/drawing/2014/main" id="{3391102F-54BD-45C1-B0AC-1AA227E14D59}"/>
              </a:ext>
            </a:extLst>
          </p:cNvPr>
          <p:cNvPicPr>
            <a:picLocks noChangeAspect="1"/>
          </p:cNvPicPr>
          <p:nvPr/>
        </p:nvPicPr>
        <p:blipFill>
          <a:blip r:embed="rId2"/>
          <a:stretch>
            <a:fillRect/>
          </a:stretch>
        </p:blipFill>
        <p:spPr>
          <a:xfrm>
            <a:off x="1695424" y="1296811"/>
            <a:ext cx="2463659" cy="4689545"/>
          </a:xfrm>
          <a:prstGeom prst="rect">
            <a:avLst/>
          </a:prstGeom>
          <a:effectLst>
            <a:outerShdw blurRad="50800" dist="38100" dir="2700000" algn="tl" rotWithShape="0">
              <a:prstClr val="black">
                <a:alpha val="40000"/>
              </a:prstClr>
            </a:outerShdw>
          </a:effectLst>
        </p:spPr>
      </p:pic>
      <p:pic>
        <p:nvPicPr>
          <p:cNvPr id="8" name="Picture 7" descr="A screenshot of a phone&#10;&#10;Description automatically generated with low confidence">
            <a:extLst>
              <a:ext uri="{FF2B5EF4-FFF2-40B4-BE49-F238E27FC236}">
                <a16:creationId xmlns:a16="http://schemas.microsoft.com/office/drawing/2014/main" id="{89AA09D5-38D5-4C3A-8294-53B974D92FC5}"/>
              </a:ext>
            </a:extLst>
          </p:cNvPr>
          <p:cNvPicPr>
            <a:picLocks noChangeAspect="1"/>
          </p:cNvPicPr>
          <p:nvPr/>
        </p:nvPicPr>
        <p:blipFill>
          <a:blip r:embed="rId3"/>
          <a:stretch>
            <a:fillRect/>
          </a:stretch>
        </p:blipFill>
        <p:spPr>
          <a:xfrm>
            <a:off x="3632341" y="2031295"/>
            <a:ext cx="2463659" cy="4689545"/>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0F344FF9-D709-490B-80CD-1B655443763C}"/>
              </a:ext>
            </a:extLst>
          </p:cNvPr>
          <p:cNvPicPr>
            <a:picLocks noChangeAspect="1"/>
          </p:cNvPicPr>
          <p:nvPr/>
        </p:nvPicPr>
        <p:blipFill>
          <a:blip r:embed="rId4"/>
          <a:stretch>
            <a:fillRect/>
          </a:stretch>
        </p:blipFill>
        <p:spPr>
          <a:xfrm>
            <a:off x="6383532" y="1318115"/>
            <a:ext cx="3087272" cy="3680979"/>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B2261AD7-6FDA-4FBB-9D9D-5AED8F78EA33}"/>
              </a:ext>
            </a:extLst>
          </p:cNvPr>
          <p:cNvPicPr>
            <a:picLocks noChangeAspect="1"/>
          </p:cNvPicPr>
          <p:nvPr/>
        </p:nvPicPr>
        <p:blipFill>
          <a:blip r:embed="rId5"/>
          <a:stretch>
            <a:fillRect/>
          </a:stretch>
        </p:blipFill>
        <p:spPr>
          <a:xfrm>
            <a:off x="8961818" y="3158605"/>
            <a:ext cx="3087271" cy="356223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687115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755606" y="922064"/>
            <a:ext cx="3565978" cy="3986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Post Event Surveys</a:t>
            </a:r>
          </a:p>
        </p:txBody>
      </p:sp>
      <p:pic>
        <p:nvPicPr>
          <p:cNvPr id="5" name="Picture 4">
            <a:extLst>
              <a:ext uri="{FF2B5EF4-FFF2-40B4-BE49-F238E27FC236}">
                <a16:creationId xmlns:a16="http://schemas.microsoft.com/office/drawing/2014/main" id="{0405235F-FA3E-4E57-833F-F48B44A06A0E}"/>
              </a:ext>
            </a:extLst>
          </p:cNvPr>
          <p:cNvPicPr>
            <a:picLocks noChangeAspect="1"/>
          </p:cNvPicPr>
          <p:nvPr/>
        </p:nvPicPr>
        <p:blipFill>
          <a:blip r:embed="rId3"/>
          <a:stretch>
            <a:fillRect/>
          </a:stretch>
        </p:blipFill>
        <p:spPr>
          <a:xfrm>
            <a:off x="1755605" y="1320674"/>
            <a:ext cx="3565979" cy="5289336"/>
          </a:xfrm>
          <a:prstGeom prst="rect">
            <a:avLst/>
          </a:prstGeom>
          <a:effectLst>
            <a:outerShdw blurRad="50800" dist="38100" dir="2700000" algn="tl" rotWithShape="0">
              <a:prstClr val="black">
                <a:alpha val="40000"/>
              </a:prstClr>
            </a:outerShdw>
          </a:effectLst>
        </p:spPr>
      </p:pic>
      <p:sp>
        <p:nvSpPr>
          <p:cNvPr id="6" name="Content Placeholder 5">
            <a:extLst>
              <a:ext uri="{FF2B5EF4-FFF2-40B4-BE49-F238E27FC236}">
                <a16:creationId xmlns:a16="http://schemas.microsoft.com/office/drawing/2014/main" id="{D5156DFD-B160-437B-B491-42232014E267}"/>
              </a:ext>
            </a:extLst>
          </p:cNvPr>
          <p:cNvSpPr txBox="1">
            <a:spLocks/>
          </p:cNvSpPr>
          <p:nvPr/>
        </p:nvSpPr>
        <p:spPr>
          <a:xfrm>
            <a:off x="5509589" y="922066"/>
            <a:ext cx="6591429" cy="3986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Post Season Survey</a:t>
            </a:r>
          </a:p>
        </p:txBody>
      </p:sp>
      <p:pic>
        <p:nvPicPr>
          <p:cNvPr id="8" name="Picture 7">
            <a:extLst>
              <a:ext uri="{FF2B5EF4-FFF2-40B4-BE49-F238E27FC236}">
                <a16:creationId xmlns:a16="http://schemas.microsoft.com/office/drawing/2014/main" id="{023F9C7B-1212-49E7-8FEE-4C452F47FA24}"/>
              </a:ext>
            </a:extLst>
          </p:cNvPr>
          <p:cNvPicPr>
            <a:picLocks noChangeAspect="1"/>
          </p:cNvPicPr>
          <p:nvPr/>
        </p:nvPicPr>
        <p:blipFill>
          <a:blip r:embed="rId4"/>
          <a:stretch>
            <a:fillRect/>
          </a:stretch>
        </p:blipFill>
        <p:spPr>
          <a:xfrm>
            <a:off x="5509589" y="1320673"/>
            <a:ext cx="3278838" cy="5000228"/>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169DCE52-757F-4B58-8057-AB1CF0145DDE}"/>
              </a:ext>
            </a:extLst>
          </p:cNvPr>
          <p:cNvPicPr>
            <a:picLocks noChangeAspect="1"/>
          </p:cNvPicPr>
          <p:nvPr/>
        </p:nvPicPr>
        <p:blipFill>
          <a:blip r:embed="rId5"/>
          <a:stretch>
            <a:fillRect/>
          </a:stretch>
        </p:blipFill>
        <p:spPr>
          <a:xfrm>
            <a:off x="8825040" y="1769000"/>
            <a:ext cx="3275978" cy="42456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901786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695424" y="921237"/>
            <a:ext cx="4954691" cy="398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Why </a:t>
            </a:r>
            <a:r>
              <a:rPr lang="en-US" sz="2000" b="1" dirty="0" err="1">
                <a:solidFill>
                  <a:srgbClr val="4E66A4"/>
                </a:solidFill>
              </a:rPr>
              <a:t>Opt</a:t>
            </a:r>
            <a:r>
              <a:rPr lang="en-US" sz="2000" b="1" dirty="0">
                <a:solidFill>
                  <a:srgbClr val="4E66A4"/>
                </a:solidFill>
              </a:rPr>
              <a:t> Out Form</a:t>
            </a:r>
          </a:p>
        </p:txBody>
      </p:sp>
      <p:pic>
        <p:nvPicPr>
          <p:cNvPr id="9" name="Picture 8">
            <a:extLst>
              <a:ext uri="{FF2B5EF4-FFF2-40B4-BE49-F238E27FC236}">
                <a16:creationId xmlns:a16="http://schemas.microsoft.com/office/drawing/2014/main" id="{AD1FFAF6-4F38-4B89-AC56-A93745D0D927}"/>
              </a:ext>
            </a:extLst>
          </p:cNvPr>
          <p:cNvPicPr>
            <a:picLocks noChangeAspect="1"/>
          </p:cNvPicPr>
          <p:nvPr/>
        </p:nvPicPr>
        <p:blipFill>
          <a:blip r:embed="rId2"/>
          <a:stretch>
            <a:fillRect/>
          </a:stretch>
        </p:blipFill>
        <p:spPr>
          <a:xfrm>
            <a:off x="1695423" y="1319848"/>
            <a:ext cx="4954691" cy="2369274"/>
          </a:xfrm>
          <a:prstGeom prst="rect">
            <a:avLst/>
          </a:prstGeom>
          <a:effectLst>
            <a:outerShdw blurRad="50800" dist="38100" dir="2700000" algn="tl" rotWithShape="0">
              <a:prstClr val="black">
                <a:alpha val="40000"/>
              </a:prstClr>
            </a:outerShdw>
          </a:effectLst>
        </p:spPr>
      </p:pic>
      <p:grpSp>
        <p:nvGrpSpPr>
          <p:cNvPr id="20" name="Group 19">
            <a:extLst>
              <a:ext uri="{FF2B5EF4-FFF2-40B4-BE49-F238E27FC236}">
                <a16:creationId xmlns:a16="http://schemas.microsoft.com/office/drawing/2014/main" id="{161DF2D3-DF9E-48DC-BA8F-CC5C31A7FE68}"/>
              </a:ext>
            </a:extLst>
          </p:cNvPr>
          <p:cNvGrpSpPr/>
          <p:nvPr/>
        </p:nvGrpSpPr>
        <p:grpSpPr>
          <a:xfrm>
            <a:off x="6953655" y="961832"/>
            <a:ext cx="4748519" cy="5454579"/>
            <a:chOff x="6721433" y="799940"/>
            <a:chExt cx="4748519" cy="5454579"/>
          </a:xfrm>
          <a:effectLst>
            <a:outerShdw blurRad="50800" dist="38100" dir="2700000" algn="tl" rotWithShape="0">
              <a:prstClr val="black">
                <a:alpha val="40000"/>
              </a:prstClr>
            </a:outerShdw>
          </a:effectLst>
        </p:grpSpPr>
        <p:grpSp>
          <p:nvGrpSpPr>
            <p:cNvPr id="11" name="Group 10">
              <a:extLst>
                <a:ext uri="{FF2B5EF4-FFF2-40B4-BE49-F238E27FC236}">
                  <a16:creationId xmlns:a16="http://schemas.microsoft.com/office/drawing/2014/main" id="{937AF240-AF3E-4A90-8130-9FF6F2C2B252}"/>
                </a:ext>
              </a:extLst>
            </p:cNvPr>
            <p:cNvGrpSpPr/>
            <p:nvPr/>
          </p:nvGrpSpPr>
          <p:grpSpPr>
            <a:xfrm>
              <a:off x="6721433" y="799940"/>
              <a:ext cx="4748518" cy="4490817"/>
              <a:chOff x="6786033" y="799941"/>
              <a:chExt cx="4310575" cy="4076641"/>
            </a:xfrm>
          </p:grpSpPr>
          <p:sp>
            <p:nvSpPr>
              <p:cNvPr id="10" name="Rectangle 9">
                <a:extLst>
                  <a:ext uri="{FF2B5EF4-FFF2-40B4-BE49-F238E27FC236}">
                    <a16:creationId xmlns:a16="http://schemas.microsoft.com/office/drawing/2014/main" id="{0D198F54-57E9-4173-9289-37F39A967C30}"/>
                  </a:ext>
                </a:extLst>
              </p:cNvPr>
              <p:cNvSpPr/>
              <p:nvPr/>
            </p:nvSpPr>
            <p:spPr>
              <a:xfrm>
                <a:off x="6786033" y="799941"/>
                <a:ext cx="4310575" cy="505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EDF35BE-52F5-4F80-9965-2F53EA5A6B35}"/>
                  </a:ext>
                </a:extLst>
              </p:cNvPr>
              <p:cNvPicPr>
                <a:picLocks noChangeAspect="1"/>
              </p:cNvPicPr>
              <p:nvPr/>
            </p:nvPicPr>
            <p:blipFill rotWithShape="1">
              <a:blip r:embed="rId3"/>
              <a:srcRect r="1233"/>
              <a:stretch/>
            </p:blipFill>
            <p:spPr>
              <a:xfrm>
                <a:off x="6786033" y="1064112"/>
                <a:ext cx="4310575" cy="3812470"/>
              </a:xfrm>
              <a:prstGeom prst="rect">
                <a:avLst/>
              </a:prstGeom>
            </p:spPr>
          </p:pic>
        </p:grpSp>
        <p:pic>
          <p:nvPicPr>
            <p:cNvPr id="15" name="Picture 14">
              <a:extLst>
                <a:ext uri="{FF2B5EF4-FFF2-40B4-BE49-F238E27FC236}">
                  <a16:creationId xmlns:a16="http://schemas.microsoft.com/office/drawing/2014/main" id="{155F6D0A-76D4-4171-89C6-6144E66A3C48}"/>
                </a:ext>
              </a:extLst>
            </p:cNvPr>
            <p:cNvPicPr>
              <a:picLocks noChangeAspect="1"/>
            </p:cNvPicPr>
            <p:nvPr/>
          </p:nvPicPr>
          <p:blipFill rotWithShape="1">
            <a:blip r:embed="rId4"/>
            <a:srcRect r="1741"/>
            <a:stretch/>
          </p:blipFill>
          <p:spPr>
            <a:xfrm>
              <a:off x="6721433" y="3286407"/>
              <a:ext cx="4729875" cy="2004350"/>
            </a:xfrm>
            <a:prstGeom prst="rect">
              <a:avLst/>
            </a:prstGeom>
          </p:spPr>
        </p:pic>
        <p:pic>
          <p:nvPicPr>
            <p:cNvPr id="19" name="Picture 18">
              <a:extLst>
                <a:ext uri="{FF2B5EF4-FFF2-40B4-BE49-F238E27FC236}">
                  <a16:creationId xmlns:a16="http://schemas.microsoft.com/office/drawing/2014/main" id="{C129D9AD-EB00-4A11-8BD6-0B55E44D2C57}"/>
                </a:ext>
              </a:extLst>
            </p:cNvPr>
            <p:cNvPicPr>
              <a:picLocks noChangeAspect="1"/>
            </p:cNvPicPr>
            <p:nvPr/>
          </p:nvPicPr>
          <p:blipFill rotWithShape="1">
            <a:blip r:embed="rId5"/>
            <a:srcRect r="1353"/>
            <a:stretch/>
          </p:blipFill>
          <p:spPr>
            <a:xfrm>
              <a:off x="6721434" y="5020868"/>
              <a:ext cx="4748518" cy="1233651"/>
            </a:xfrm>
            <a:prstGeom prst="rect">
              <a:avLst/>
            </a:prstGeom>
          </p:spPr>
        </p:pic>
      </p:grpSp>
      <p:sp>
        <p:nvSpPr>
          <p:cNvPr id="21" name="TextBox 20">
            <a:extLst>
              <a:ext uri="{FF2B5EF4-FFF2-40B4-BE49-F238E27FC236}">
                <a16:creationId xmlns:a16="http://schemas.microsoft.com/office/drawing/2014/main" id="{90547A8F-140C-46AD-90B4-A4937E1BC630}"/>
              </a:ext>
            </a:extLst>
          </p:cNvPr>
          <p:cNvSpPr txBox="1"/>
          <p:nvPr/>
        </p:nvSpPr>
        <p:spPr>
          <a:xfrm>
            <a:off x="1695424" y="4002591"/>
            <a:ext cx="4954691"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If a fan opts outs using the subscription management form, they are redirected to a second form asking why the chose to opt out. </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This will help gather more data on why fans are opting out and help shape strategy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in the future. </a:t>
            </a:r>
          </a:p>
        </p:txBody>
      </p:sp>
      <p:sp>
        <p:nvSpPr>
          <p:cNvPr id="22" name="Arrow: Right 21">
            <a:extLst>
              <a:ext uri="{FF2B5EF4-FFF2-40B4-BE49-F238E27FC236}">
                <a16:creationId xmlns:a16="http://schemas.microsoft.com/office/drawing/2014/main" id="{980D713F-14C7-4C3B-9317-C82E1A65C87C}"/>
              </a:ext>
            </a:extLst>
          </p:cNvPr>
          <p:cNvSpPr/>
          <p:nvPr/>
        </p:nvSpPr>
        <p:spPr>
          <a:xfrm>
            <a:off x="5504595" y="3200400"/>
            <a:ext cx="1449060" cy="345847"/>
          </a:xfrm>
          <a:prstGeom prst="rightArrow">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79D"/>
              </a:solidFill>
            </a:endParaRPr>
          </a:p>
        </p:txBody>
      </p:sp>
      <p:pic>
        <p:nvPicPr>
          <p:cNvPr id="24" name="Picture 23">
            <a:extLst>
              <a:ext uri="{FF2B5EF4-FFF2-40B4-BE49-F238E27FC236}">
                <a16:creationId xmlns:a16="http://schemas.microsoft.com/office/drawing/2014/main" id="{97EB2FFC-5B17-46C6-83EB-BCAB44A040F9}"/>
              </a:ext>
            </a:extLst>
          </p:cNvPr>
          <p:cNvPicPr>
            <a:picLocks noChangeAspect="1"/>
          </p:cNvPicPr>
          <p:nvPr/>
        </p:nvPicPr>
        <p:blipFill>
          <a:blip r:embed="rId6"/>
          <a:stretch>
            <a:fillRect/>
          </a:stretch>
        </p:blipFill>
        <p:spPr>
          <a:xfrm>
            <a:off x="8041448" y="3064871"/>
            <a:ext cx="1161183" cy="174178"/>
          </a:xfrm>
          <a:prstGeom prst="rect">
            <a:avLst/>
          </a:prstGeom>
        </p:spPr>
      </p:pic>
    </p:spTree>
    <p:extLst>
      <p:ext uri="{BB962C8B-B14F-4D97-AF65-F5344CB8AC3E}">
        <p14:creationId xmlns:p14="http://schemas.microsoft.com/office/powerpoint/2010/main" val="29417998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767840" y="920137"/>
            <a:ext cx="4070985" cy="398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PIN Request Form on </a:t>
            </a:r>
            <a:r>
              <a:rPr lang="en-US" sz="2000" b="1" dirty="0" err="1">
                <a:solidFill>
                  <a:srgbClr val="4E66A4"/>
                </a:solidFill>
              </a:rPr>
              <a:t>eVenue</a:t>
            </a:r>
            <a:endParaRPr lang="en-US" sz="2000" b="1" dirty="0">
              <a:solidFill>
                <a:srgbClr val="4E66A4"/>
              </a:solidFill>
            </a:endParaRPr>
          </a:p>
        </p:txBody>
      </p:sp>
      <p:pic>
        <p:nvPicPr>
          <p:cNvPr id="5" name="Picture 4">
            <a:extLst>
              <a:ext uri="{FF2B5EF4-FFF2-40B4-BE49-F238E27FC236}">
                <a16:creationId xmlns:a16="http://schemas.microsoft.com/office/drawing/2014/main" id="{1E2CF46D-28F0-463B-8252-1A8AB5F3975F}"/>
              </a:ext>
            </a:extLst>
          </p:cNvPr>
          <p:cNvPicPr>
            <a:picLocks noChangeAspect="1"/>
          </p:cNvPicPr>
          <p:nvPr/>
        </p:nvPicPr>
        <p:blipFill rotWithShape="1">
          <a:blip r:embed="rId2"/>
          <a:srcRect r="20298"/>
          <a:stretch/>
        </p:blipFill>
        <p:spPr>
          <a:xfrm>
            <a:off x="1767840" y="1417636"/>
            <a:ext cx="4070985" cy="2954339"/>
          </a:xfrm>
          <a:prstGeom prst="rect">
            <a:avLst/>
          </a:prstGeom>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1A4797B2-85B9-4E9B-A4C5-1301C13EAEBC}"/>
              </a:ext>
            </a:extLst>
          </p:cNvPr>
          <p:cNvSpPr/>
          <p:nvPr/>
        </p:nvSpPr>
        <p:spPr>
          <a:xfrm>
            <a:off x="2619375" y="3381375"/>
            <a:ext cx="742950" cy="304800"/>
          </a:xfrm>
          <a:prstGeom prst="rect">
            <a:avLst/>
          </a:prstGeom>
          <a:noFill/>
          <a:ln w="28575">
            <a:solidFill>
              <a:srgbClr val="FCA34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152AB5F7-9898-43CF-B6F4-E112DE1C031A}"/>
              </a:ext>
            </a:extLst>
          </p:cNvPr>
          <p:cNvCxnSpPr>
            <a:cxnSpLocks/>
          </p:cNvCxnSpPr>
          <p:nvPr/>
        </p:nvCxnSpPr>
        <p:spPr>
          <a:xfrm flipV="1">
            <a:off x="3362325" y="1846750"/>
            <a:ext cx="3181350" cy="1610825"/>
          </a:xfrm>
          <a:prstGeom prst="straightConnector1">
            <a:avLst/>
          </a:prstGeom>
          <a:ln w="38100">
            <a:solidFill>
              <a:srgbClr val="FCA34F"/>
            </a:solidFill>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E1DD7877-1411-4275-A366-2A8EB7C86F16}"/>
              </a:ext>
            </a:extLst>
          </p:cNvPr>
          <p:cNvSpPr txBox="1"/>
          <p:nvPr/>
        </p:nvSpPr>
        <p:spPr>
          <a:xfrm>
            <a:off x="1748792" y="4544361"/>
            <a:ext cx="4175760"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 fan can access the PIN request form from the Activate My Account page </a:t>
            </a:r>
          </a:p>
          <a:p>
            <a:r>
              <a:rPr lang="en-US" dirty="0">
                <a:latin typeface="Arial" panose="020B0604020202020204" pitchFamily="34" charset="0"/>
                <a:cs typeface="Arial" panose="020B0604020202020204" pitchFamily="34" charset="0"/>
              </a:rPr>
              <a:t>on </a:t>
            </a:r>
            <a:r>
              <a:rPr lang="en-US" dirty="0" err="1">
                <a:latin typeface="Arial" panose="020B0604020202020204" pitchFamily="34" charset="0"/>
                <a:cs typeface="Arial" panose="020B0604020202020204" pitchFamily="34" charset="0"/>
              </a:rPr>
              <a:t>eVenue</a:t>
            </a:r>
            <a:endParaRPr lang="en-US"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C31E2C2B-5F33-4404-93FF-410EE47376A4}"/>
              </a:ext>
            </a:extLst>
          </p:cNvPr>
          <p:cNvPicPr>
            <a:picLocks noChangeAspect="1"/>
          </p:cNvPicPr>
          <p:nvPr/>
        </p:nvPicPr>
        <p:blipFill>
          <a:blip r:embed="rId3"/>
          <a:stretch>
            <a:fillRect/>
          </a:stretch>
        </p:blipFill>
        <p:spPr>
          <a:xfrm>
            <a:off x="6543678" y="1009276"/>
            <a:ext cx="5312450" cy="500099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25647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767840" y="920137"/>
            <a:ext cx="4070985" cy="398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E66A4"/>
                </a:solidFill>
              </a:rPr>
              <a:t>PIN Request Form on </a:t>
            </a:r>
            <a:r>
              <a:rPr lang="en-US" sz="2000" b="1" dirty="0" err="1">
                <a:solidFill>
                  <a:srgbClr val="4E66A4"/>
                </a:solidFill>
              </a:rPr>
              <a:t>eVenue</a:t>
            </a:r>
            <a:endParaRPr lang="en-US" sz="2000" b="1" dirty="0">
              <a:solidFill>
                <a:srgbClr val="4E66A4"/>
              </a:solidFill>
            </a:endParaRPr>
          </a:p>
        </p:txBody>
      </p:sp>
      <p:sp>
        <p:nvSpPr>
          <p:cNvPr id="11" name="TextBox 10">
            <a:extLst>
              <a:ext uri="{FF2B5EF4-FFF2-40B4-BE49-F238E27FC236}">
                <a16:creationId xmlns:a16="http://schemas.microsoft.com/office/drawing/2014/main" id="{E1DD7877-1411-4275-A366-2A8EB7C86F16}"/>
              </a:ext>
            </a:extLst>
          </p:cNvPr>
          <p:cNvSpPr txBox="1"/>
          <p:nvPr/>
        </p:nvSpPr>
        <p:spPr>
          <a:xfrm>
            <a:off x="2104618" y="5797510"/>
            <a:ext cx="9747884"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Once the fan submits the form, a campaign is triggered that will email the fan with their unique information on how to log in to their account based on if they are linked, unlinked, or don’t have an </a:t>
            </a:r>
            <a:r>
              <a:rPr lang="en-US" dirty="0" err="1">
                <a:latin typeface="Arial" panose="020B0604020202020204" pitchFamily="34" charset="0"/>
                <a:cs typeface="Arial" panose="020B0604020202020204" pitchFamily="34" charset="0"/>
              </a:rPr>
              <a:t>eVenue</a:t>
            </a:r>
            <a:r>
              <a:rPr lang="en-US" dirty="0">
                <a:latin typeface="Arial" panose="020B0604020202020204" pitchFamily="34" charset="0"/>
                <a:cs typeface="Arial" panose="020B0604020202020204" pitchFamily="34" charset="0"/>
              </a:rPr>
              <a:t> account </a:t>
            </a:r>
          </a:p>
        </p:txBody>
      </p:sp>
      <p:pic>
        <p:nvPicPr>
          <p:cNvPr id="14" name="Picture 13">
            <a:extLst>
              <a:ext uri="{FF2B5EF4-FFF2-40B4-BE49-F238E27FC236}">
                <a16:creationId xmlns:a16="http://schemas.microsoft.com/office/drawing/2014/main" id="{DF405894-3107-455A-9D91-7C7D79229D83}"/>
              </a:ext>
            </a:extLst>
          </p:cNvPr>
          <p:cNvPicPr>
            <a:picLocks noChangeAspect="1"/>
          </p:cNvPicPr>
          <p:nvPr/>
        </p:nvPicPr>
        <p:blipFill rotWithShape="1">
          <a:blip r:embed="rId2"/>
          <a:srcRect b="26357"/>
          <a:stretch/>
        </p:blipFill>
        <p:spPr>
          <a:xfrm>
            <a:off x="1634489" y="1386632"/>
            <a:ext cx="3257693" cy="2451943"/>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32DFBA33-EAE5-48BB-8D76-DF5E2C7C96FD}"/>
              </a:ext>
            </a:extLst>
          </p:cNvPr>
          <p:cNvPicPr>
            <a:picLocks noChangeAspect="1"/>
          </p:cNvPicPr>
          <p:nvPr/>
        </p:nvPicPr>
        <p:blipFill>
          <a:blip r:embed="rId3"/>
          <a:stretch>
            <a:fillRect/>
          </a:stretch>
        </p:blipFill>
        <p:spPr>
          <a:xfrm>
            <a:off x="5163436" y="1386632"/>
            <a:ext cx="3261768" cy="4295333"/>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6A38D9D4-1803-45B1-B309-335F33B64FF2}"/>
              </a:ext>
            </a:extLst>
          </p:cNvPr>
          <p:cNvPicPr>
            <a:picLocks noChangeAspect="1"/>
          </p:cNvPicPr>
          <p:nvPr/>
        </p:nvPicPr>
        <p:blipFill>
          <a:blip r:embed="rId4"/>
          <a:stretch>
            <a:fillRect/>
          </a:stretch>
        </p:blipFill>
        <p:spPr>
          <a:xfrm>
            <a:off x="8696458" y="1386632"/>
            <a:ext cx="3261768" cy="388711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96940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5F4-97B2-494B-9F8C-9917053B23E1}"/>
              </a:ext>
            </a:extLst>
          </p:cNvPr>
          <p:cNvSpPr>
            <a:spLocks noGrp="1"/>
          </p:cNvSpPr>
          <p:nvPr>
            <p:ph type="title"/>
          </p:nvPr>
        </p:nvSpPr>
        <p:spPr/>
        <p:txBody>
          <a:bodyPr/>
          <a:lstStyle/>
          <a:p>
            <a:r>
              <a:rPr lang="en-US" dirty="0"/>
              <a:t>EXAMPLES OF LIVE CAMPAIGNS</a:t>
            </a:r>
          </a:p>
        </p:txBody>
      </p:sp>
      <p:sp>
        <p:nvSpPr>
          <p:cNvPr id="3" name="Content Placeholder 5">
            <a:extLst>
              <a:ext uri="{FF2B5EF4-FFF2-40B4-BE49-F238E27FC236}">
                <a16:creationId xmlns:a16="http://schemas.microsoft.com/office/drawing/2014/main" id="{07860FB2-8ECF-47AF-8300-A4993792EF00}"/>
              </a:ext>
            </a:extLst>
          </p:cNvPr>
          <p:cNvSpPr txBox="1">
            <a:spLocks/>
          </p:cNvSpPr>
          <p:nvPr/>
        </p:nvSpPr>
        <p:spPr>
          <a:xfrm>
            <a:off x="1695424" y="1064112"/>
            <a:ext cx="5563047" cy="398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4E66A4"/>
                </a:solidFill>
              </a:rPr>
              <a:t>Donation Upgrade Form</a:t>
            </a:r>
          </a:p>
          <a:p>
            <a:pPr marL="0" indent="0">
              <a:buFont typeface="Wingdings" pitchFamily="2" charset="2"/>
              <a:buNone/>
            </a:pPr>
            <a:endParaRPr lang="en-US" sz="2000" dirty="0">
              <a:solidFill>
                <a:srgbClr val="4E66A4"/>
              </a:solidFill>
            </a:endParaRPr>
          </a:p>
        </p:txBody>
      </p:sp>
      <p:pic>
        <p:nvPicPr>
          <p:cNvPr id="5" name="Picture 4">
            <a:extLst>
              <a:ext uri="{FF2B5EF4-FFF2-40B4-BE49-F238E27FC236}">
                <a16:creationId xmlns:a16="http://schemas.microsoft.com/office/drawing/2014/main" id="{9380BF5A-4809-452C-8E54-17706EF95A53}"/>
              </a:ext>
            </a:extLst>
          </p:cNvPr>
          <p:cNvPicPr>
            <a:picLocks noChangeAspect="1"/>
          </p:cNvPicPr>
          <p:nvPr/>
        </p:nvPicPr>
        <p:blipFill>
          <a:blip r:embed="rId2"/>
          <a:srcRect/>
          <a:stretch/>
        </p:blipFill>
        <p:spPr>
          <a:xfrm>
            <a:off x="6096000" y="710742"/>
            <a:ext cx="4618665" cy="6010097"/>
          </a:xfrm>
          <a:prstGeom prst="rect">
            <a:avLst/>
          </a:prstGeom>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BB904376-8FD7-4781-A50D-B23E50B8E29A}"/>
              </a:ext>
            </a:extLst>
          </p:cNvPr>
          <p:cNvSpPr txBox="1"/>
          <p:nvPr/>
        </p:nvSpPr>
        <p:spPr>
          <a:xfrm>
            <a:off x="1695424" y="1594019"/>
            <a:ext cx="4067201"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This form combines field merges from the Membership Levels Custom Data Object and temporary values to populate personalized data and </a:t>
            </a:r>
          </a:p>
          <a:p>
            <a:r>
              <a:rPr lang="en-US" dirty="0">
                <a:latin typeface="Arial" panose="020B0604020202020204" pitchFamily="34" charset="0"/>
                <a:cs typeface="Arial" panose="020B0604020202020204" pitchFamily="34" charset="0"/>
              </a:rPr>
              <a:t>solicit for a donation upgrade.</a:t>
            </a:r>
          </a:p>
        </p:txBody>
      </p:sp>
    </p:spTree>
    <p:extLst>
      <p:ext uri="{BB962C8B-B14F-4D97-AF65-F5344CB8AC3E}">
        <p14:creationId xmlns:p14="http://schemas.microsoft.com/office/powerpoint/2010/main" val="37424926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525C-4082-4315-83D8-FF6D5BB91A6C}"/>
              </a:ext>
            </a:extLst>
          </p:cNvPr>
          <p:cNvSpPr>
            <a:spLocks noGrp="1"/>
          </p:cNvSpPr>
          <p:nvPr>
            <p:ph type="title"/>
          </p:nvPr>
        </p:nvSpPr>
        <p:spPr/>
        <p:txBody>
          <a:bodyPr/>
          <a:lstStyle/>
          <a:p>
            <a:r>
              <a:rPr lang="en-US" dirty="0"/>
              <a:t>ELOQUA USE CASE PROGRESS</a:t>
            </a:r>
          </a:p>
        </p:txBody>
      </p:sp>
      <p:sp>
        <p:nvSpPr>
          <p:cNvPr id="4" name="Content Placeholder 3">
            <a:extLst>
              <a:ext uri="{FF2B5EF4-FFF2-40B4-BE49-F238E27FC236}">
                <a16:creationId xmlns:a16="http://schemas.microsoft.com/office/drawing/2014/main" id="{CA0E9168-E3CF-4826-91D5-4F24367C92E4}"/>
              </a:ext>
            </a:extLst>
          </p:cNvPr>
          <p:cNvSpPr>
            <a:spLocks noGrp="1"/>
          </p:cNvSpPr>
          <p:nvPr>
            <p:ph sz="quarter" idx="11"/>
          </p:nvPr>
        </p:nvSpPr>
        <p:spPr>
          <a:xfrm>
            <a:off x="1920240" y="2589798"/>
            <a:ext cx="3910745" cy="3887201"/>
          </a:xfrm>
        </p:spPr>
        <p:txBody>
          <a:bodyPr>
            <a:normAutofit/>
          </a:bodyPr>
          <a:lstStyle/>
          <a:p>
            <a:r>
              <a:rPr lang="en-US" sz="2000" dirty="0">
                <a:solidFill>
                  <a:srgbClr val="00A79D"/>
                </a:solidFill>
              </a:rPr>
              <a:t>Email Templates</a:t>
            </a:r>
          </a:p>
          <a:p>
            <a:r>
              <a:rPr lang="en-US" sz="2000" dirty="0">
                <a:solidFill>
                  <a:srgbClr val="00A79D"/>
                </a:solidFill>
              </a:rPr>
              <a:t>Subscription Management Form</a:t>
            </a:r>
          </a:p>
          <a:p>
            <a:r>
              <a:rPr lang="en-US" sz="2000" dirty="0">
                <a:solidFill>
                  <a:srgbClr val="00A79D"/>
                </a:solidFill>
              </a:rPr>
              <a:t>Email Sign Up Form</a:t>
            </a:r>
          </a:p>
          <a:p>
            <a:r>
              <a:rPr lang="en-US" sz="2000" dirty="0">
                <a:solidFill>
                  <a:srgbClr val="00A79D"/>
                </a:solidFill>
              </a:rPr>
              <a:t>Ticket Interest Form</a:t>
            </a:r>
          </a:p>
          <a:p>
            <a:r>
              <a:rPr lang="en-US" sz="2000" dirty="0">
                <a:solidFill>
                  <a:srgbClr val="00A79D"/>
                </a:solidFill>
              </a:rPr>
              <a:t>New Purchaser Welcome Campaign</a:t>
            </a:r>
          </a:p>
          <a:p>
            <a:r>
              <a:rPr lang="en-US" sz="2000" dirty="0">
                <a:solidFill>
                  <a:srgbClr val="00A79D"/>
                </a:solidFill>
              </a:rPr>
              <a:t>Reporting</a:t>
            </a:r>
          </a:p>
          <a:p>
            <a:r>
              <a:rPr lang="en-US" sz="2000" dirty="0">
                <a:solidFill>
                  <a:srgbClr val="00A79D"/>
                </a:solidFill>
              </a:rPr>
              <a:t>Web Tracking</a:t>
            </a:r>
          </a:p>
        </p:txBody>
      </p:sp>
      <p:sp>
        <p:nvSpPr>
          <p:cNvPr id="15" name="Arrow: Chevron 14">
            <a:extLst>
              <a:ext uri="{FF2B5EF4-FFF2-40B4-BE49-F238E27FC236}">
                <a16:creationId xmlns:a16="http://schemas.microsoft.com/office/drawing/2014/main" id="{5BE8222E-C4B6-442F-97E5-24E84B66BA51}"/>
              </a:ext>
            </a:extLst>
          </p:cNvPr>
          <p:cNvSpPr/>
          <p:nvPr/>
        </p:nvSpPr>
        <p:spPr>
          <a:xfrm>
            <a:off x="1844178" y="1462723"/>
            <a:ext cx="3661111" cy="947522"/>
          </a:xfrm>
          <a:prstGeom prst="chevron">
            <a:avLst/>
          </a:prstGeom>
          <a:solidFill>
            <a:srgbClr val="8140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1600" dirty="0">
              <a:latin typeface="Arial" panose="020B0604020202020204" pitchFamily="34" charset="0"/>
              <a:cs typeface="Arial" panose="020B0604020202020204" pitchFamily="34" charset="0"/>
            </a:endParaRPr>
          </a:p>
        </p:txBody>
      </p:sp>
      <p:sp>
        <p:nvSpPr>
          <p:cNvPr id="16" name="Arrow: Chevron 4">
            <a:extLst>
              <a:ext uri="{FF2B5EF4-FFF2-40B4-BE49-F238E27FC236}">
                <a16:creationId xmlns:a16="http://schemas.microsoft.com/office/drawing/2014/main" id="{1D340C80-B401-4B2F-9C95-D28EC9FB3305}"/>
              </a:ext>
            </a:extLst>
          </p:cNvPr>
          <p:cNvSpPr txBox="1"/>
          <p:nvPr/>
        </p:nvSpPr>
        <p:spPr>
          <a:xfrm>
            <a:off x="2576400" y="1369735"/>
            <a:ext cx="2196667" cy="9475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Implementation</a:t>
            </a:r>
          </a:p>
        </p:txBody>
      </p:sp>
      <p:sp>
        <p:nvSpPr>
          <p:cNvPr id="13" name="Arrow: Chevron 12">
            <a:extLst>
              <a:ext uri="{FF2B5EF4-FFF2-40B4-BE49-F238E27FC236}">
                <a16:creationId xmlns:a16="http://schemas.microsoft.com/office/drawing/2014/main" id="{001260F8-621B-4993-AF01-215BF3CE2671}"/>
              </a:ext>
            </a:extLst>
          </p:cNvPr>
          <p:cNvSpPr/>
          <p:nvPr/>
        </p:nvSpPr>
        <p:spPr>
          <a:xfrm>
            <a:off x="5031955" y="1462723"/>
            <a:ext cx="3661111" cy="947522"/>
          </a:xfrm>
          <a:prstGeom prst="chevron">
            <a:avLst/>
          </a:prstGeom>
          <a:solidFill>
            <a:srgbClr val="4E66A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Arrow: Chevron 6">
            <a:extLst>
              <a:ext uri="{FF2B5EF4-FFF2-40B4-BE49-F238E27FC236}">
                <a16:creationId xmlns:a16="http://schemas.microsoft.com/office/drawing/2014/main" id="{F0C96F98-9200-46DB-B9EC-D5F5E41C2FBF}"/>
              </a:ext>
            </a:extLst>
          </p:cNvPr>
          <p:cNvSpPr txBox="1"/>
          <p:nvPr/>
        </p:nvSpPr>
        <p:spPr>
          <a:xfrm>
            <a:off x="5764177" y="1369735"/>
            <a:ext cx="2196667" cy="94752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2000" dirty="0">
                <a:latin typeface="Arial" panose="020B0604020202020204" pitchFamily="34" charset="0"/>
                <a:cs typeface="Arial" panose="020B0604020202020204" pitchFamily="34" charset="0"/>
              </a:rPr>
              <a:t>Phase</a:t>
            </a:r>
            <a:r>
              <a:rPr lang="en-US" sz="2000" kern="1200" dirty="0">
                <a:latin typeface="Arial" panose="020B0604020202020204" pitchFamily="34" charset="0"/>
                <a:cs typeface="Arial" panose="020B0604020202020204" pitchFamily="34" charset="0"/>
              </a:rPr>
              <a:t> 1</a:t>
            </a:r>
          </a:p>
        </p:txBody>
      </p:sp>
      <p:sp>
        <p:nvSpPr>
          <p:cNvPr id="11" name="Arrow: Chevron 10">
            <a:extLst>
              <a:ext uri="{FF2B5EF4-FFF2-40B4-BE49-F238E27FC236}">
                <a16:creationId xmlns:a16="http://schemas.microsoft.com/office/drawing/2014/main" id="{5DEE4EA8-E979-4CD7-91E6-7C57F00D9DCE}"/>
              </a:ext>
            </a:extLst>
          </p:cNvPr>
          <p:cNvSpPr/>
          <p:nvPr/>
        </p:nvSpPr>
        <p:spPr>
          <a:xfrm>
            <a:off x="8191391" y="1462723"/>
            <a:ext cx="3661111" cy="947522"/>
          </a:xfrm>
          <a:prstGeom prst="chevron">
            <a:avLst/>
          </a:prstGeom>
          <a:solidFill>
            <a:srgbClr val="A5A5A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Arrow: Chevron 8">
            <a:extLst>
              <a:ext uri="{FF2B5EF4-FFF2-40B4-BE49-F238E27FC236}">
                <a16:creationId xmlns:a16="http://schemas.microsoft.com/office/drawing/2014/main" id="{278968D5-9D7D-40D8-84A9-6D2DD32DEEA2}"/>
              </a:ext>
            </a:extLst>
          </p:cNvPr>
          <p:cNvSpPr txBox="1"/>
          <p:nvPr/>
        </p:nvSpPr>
        <p:spPr>
          <a:xfrm>
            <a:off x="8923613" y="1369735"/>
            <a:ext cx="2196667" cy="94752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Phase 2</a:t>
            </a:r>
          </a:p>
        </p:txBody>
      </p:sp>
      <p:sp>
        <p:nvSpPr>
          <p:cNvPr id="17" name="Content Placeholder 3">
            <a:extLst>
              <a:ext uri="{FF2B5EF4-FFF2-40B4-BE49-F238E27FC236}">
                <a16:creationId xmlns:a16="http://schemas.microsoft.com/office/drawing/2014/main" id="{F0F3BEBE-ABC8-4EB3-BDBE-3FC9E0B7D204}"/>
              </a:ext>
            </a:extLst>
          </p:cNvPr>
          <p:cNvSpPr txBox="1">
            <a:spLocks/>
          </p:cNvSpPr>
          <p:nvPr/>
        </p:nvSpPr>
        <p:spPr>
          <a:xfrm>
            <a:off x="10120688" y="160724"/>
            <a:ext cx="1571203" cy="1170663"/>
          </a:xfrm>
          <a:prstGeom prst="rect">
            <a:avLst/>
          </a:prstGeom>
        </p:spPr>
        <p:txBody>
          <a:bodyPr vert="horz" lIns="91440" tIns="45720" rIns="91440" bIns="45720" rtlCol="0">
            <a:normAutofit/>
          </a:bodyPr>
          <a:lstStyle>
            <a:lvl1pPr marL="457189" indent="-457189" algn="l" defTabSz="609585" rtl="0" eaLnBrk="1" latinLnBrk="0" hangingPunct="1">
              <a:spcBef>
                <a:spcPct val="20000"/>
              </a:spcBef>
              <a:buClr>
                <a:srgbClr val="EB0029"/>
              </a:buClr>
              <a:buFont typeface="Wingdings" panose="05000000000000000000" pitchFamily="2" charset="2"/>
              <a:buChar char="§"/>
              <a:defRPr sz="2800" b="0" kern="1200" baseline="0">
                <a:solidFill>
                  <a:schemeClr val="tx1"/>
                </a:solidFill>
                <a:latin typeface="Arial" panose="020B0604020202020204" pitchFamily="34" charset="0"/>
                <a:ea typeface="+mn-ea"/>
                <a:cs typeface="Arial" panose="020B0604020202020204" pitchFamily="34" charset="0"/>
              </a:defRPr>
            </a:lvl1pPr>
            <a:lvl2pPr marL="990575" indent="-380990" algn="l" defTabSz="609585"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609585" rtl="0" eaLnBrk="1" latinLnBrk="0" hangingPunct="1">
              <a:spcBef>
                <a:spcPct val="20000"/>
              </a:spcBef>
              <a:buFont typeface="Arial"/>
              <a:buChar char="•"/>
              <a:defRPr sz="2000" kern="1200" baseline="0">
                <a:solidFill>
                  <a:srgbClr val="828A8F"/>
                </a:solidFill>
                <a:latin typeface="Arial" panose="020B0604020202020204" pitchFamily="34" charset="0"/>
                <a:ea typeface="+mn-ea"/>
                <a:cs typeface="Arial" panose="020B0604020202020204" pitchFamily="34" charset="0"/>
              </a:defRPr>
            </a:lvl3pPr>
            <a:lvl4pPr marL="2133547" indent="-304792" algn="l" defTabSz="60958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743131" indent="-304792" algn="l" defTabSz="609585" rtl="0" eaLnBrk="1" latinLnBrk="0" hangingPunct="1">
              <a:spcBef>
                <a:spcPct val="20000"/>
              </a:spcBef>
              <a:buFont typeface="Arial"/>
              <a:buChar char="»"/>
              <a:defRPr sz="1800" kern="1200" baseline="0">
                <a:solidFill>
                  <a:srgbClr val="828A8F"/>
                </a:solidFill>
                <a:latin typeface="Arial" panose="020B0604020202020204" pitchFamily="34" charset="0"/>
                <a:ea typeface="+mn-ea"/>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800" dirty="0">
                <a:solidFill>
                  <a:srgbClr val="00A79D"/>
                </a:solidFill>
              </a:rPr>
              <a:t>Available</a:t>
            </a:r>
          </a:p>
          <a:p>
            <a:pPr marL="0" indent="0">
              <a:buNone/>
            </a:pPr>
            <a:r>
              <a:rPr lang="en-US" sz="1800" dirty="0">
                <a:solidFill>
                  <a:srgbClr val="FCA34F"/>
                </a:solidFill>
              </a:rPr>
              <a:t>In progress</a:t>
            </a:r>
          </a:p>
          <a:p>
            <a:pPr marL="0" indent="0">
              <a:buNone/>
            </a:pPr>
            <a:r>
              <a:rPr lang="en-US" sz="1800" dirty="0"/>
              <a:t>Not started</a:t>
            </a:r>
          </a:p>
        </p:txBody>
      </p:sp>
      <p:sp>
        <p:nvSpPr>
          <p:cNvPr id="19" name="Content Placeholder 25">
            <a:extLst>
              <a:ext uri="{FF2B5EF4-FFF2-40B4-BE49-F238E27FC236}">
                <a16:creationId xmlns:a16="http://schemas.microsoft.com/office/drawing/2014/main" id="{1146B4D4-846D-422B-A489-BFDCB1F616C3}"/>
              </a:ext>
            </a:extLst>
          </p:cNvPr>
          <p:cNvSpPr txBox="1">
            <a:spLocks/>
          </p:cNvSpPr>
          <p:nvPr/>
        </p:nvSpPr>
        <p:spPr>
          <a:xfrm>
            <a:off x="5449254" y="2622847"/>
            <a:ext cx="2874234" cy="3505717"/>
          </a:xfrm>
          <a:prstGeom prst="rect">
            <a:avLst/>
          </a:prstGeom>
        </p:spPr>
        <p:txBody>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00A79D"/>
                </a:solidFill>
              </a:rPr>
              <a:t>Cart Abandonment</a:t>
            </a:r>
          </a:p>
          <a:p>
            <a:r>
              <a:rPr lang="en-US" sz="2000" dirty="0">
                <a:solidFill>
                  <a:srgbClr val="00A79D"/>
                </a:solidFill>
              </a:rPr>
              <a:t>Secondary Purchase/Donation Confirmation</a:t>
            </a:r>
          </a:p>
          <a:p>
            <a:r>
              <a:rPr lang="en-US" sz="2000" dirty="0">
                <a:solidFill>
                  <a:srgbClr val="00A79D"/>
                </a:solidFill>
              </a:rPr>
              <a:t>Web Nurturing</a:t>
            </a:r>
          </a:p>
          <a:p>
            <a:r>
              <a:rPr lang="en-US" sz="2000" dirty="0">
                <a:solidFill>
                  <a:srgbClr val="00A79D"/>
                </a:solidFill>
              </a:rPr>
              <a:t>Post Event Surveys</a:t>
            </a:r>
          </a:p>
          <a:p>
            <a:r>
              <a:rPr lang="en-US" sz="2000" dirty="0">
                <a:solidFill>
                  <a:srgbClr val="00A79D"/>
                </a:solidFill>
              </a:rPr>
              <a:t>Native Lead Scoring</a:t>
            </a:r>
          </a:p>
          <a:p>
            <a:r>
              <a:rPr lang="en-US" sz="2000" dirty="0">
                <a:solidFill>
                  <a:srgbClr val="FCA34F"/>
                </a:solidFill>
              </a:rPr>
              <a:t>Personalized URLs</a:t>
            </a:r>
          </a:p>
          <a:p>
            <a:pPr lvl="1"/>
            <a:r>
              <a:rPr lang="en-US" sz="1400" dirty="0">
                <a:solidFill>
                  <a:srgbClr val="FCA34F"/>
                </a:solidFill>
              </a:rPr>
              <a:t>Can utilize Adobe PURLs </a:t>
            </a:r>
            <a:br>
              <a:rPr lang="en-US" sz="1400" dirty="0">
                <a:solidFill>
                  <a:srgbClr val="FCA34F"/>
                </a:solidFill>
              </a:rPr>
            </a:br>
            <a:r>
              <a:rPr lang="en-US" sz="1400" dirty="0">
                <a:solidFill>
                  <a:srgbClr val="FCA34F"/>
                </a:solidFill>
              </a:rPr>
              <a:t>until July 1, 2022 and </a:t>
            </a:r>
            <a:br>
              <a:rPr lang="en-US" sz="1400" dirty="0">
                <a:solidFill>
                  <a:srgbClr val="FCA34F"/>
                </a:solidFill>
              </a:rPr>
            </a:br>
            <a:r>
              <a:rPr lang="en-US" sz="1400" dirty="0">
                <a:solidFill>
                  <a:srgbClr val="FCA34F"/>
                </a:solidFill>
              </a:rPr>
              <a:t>deliver through Eloqua</a:t>
            </a:r>
          </a:p>
          <a:p>
            <a:endParaRPr lang="en-US" sz="2000" dirty="0"/>
          </a:p>
        </p:txBody>
      </p:sp>
      <p:sp>
        <p:nvSpPr>
          <p:cNvPr id="20" name="Content Placeholder 25">
            <a:extLst>
              <a:ext uri="{FF2B5EF4-FFF2-40B4-BE49-F238E27FC236}">
                <a16:creationId xmlns:a16="http://schemas.microsoft.com/office/drawing/2014/main" id="{1F5C5BEA-6E9B-431E-9AB1-98871ACF2A80}"/>
              </a:ext>
            </a:extLst>
          </p:cNvPr>
          <p:cNvSpPr txBox="1">
            <a:spLocks/>
          </p:cNvSpPr>
          <p:nvPr/>
        </p:nvSpPr>
        <p:spPr>
          <a:xfrm>
            <a:off x="8755059" y="2622847"/>
            <a:ext cx="2874234" cy="3505717"/>
          </a:xfrm>
          <a:prstGeom prst="rect">
            <a:avLst/>
          </a:prstGeom>
        </p:spPr>
        <p:txBody>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CA34F"/>
                </a:solidFill>
              </a:rPr>
              <a:t>Invoices</a:t>
            </a:r>
          </a:p>
          <a:p>
            <a:pPr lvl="1"/>
            <a:r>
              <a:rPr lang="en-US" sz="1400" dirty="0">
                <a:solidFill>
                  <a:srgbClr val="FCA34F"/>
                </a:solidFill>
              </a:rPr>
              <a:t>Can utilize Adobe invoices until July 1, 2022 and </a:t>
            </a:r>
            <a:br>
              <a:rPr lang="en-US" sz="1400" dirty="0">
                <a:solidFill>
                  <a:srgbClr val="FCA34F"/>
                </a:solidFill>
              </a:rPr>
            </a:br>
            <a:r>
              <a:rPr lang="en-US" sz="1400" dirty="0">
                <a:solidFill>
                  <a:srgbClr val="FCA34F"/>
                </a:solidFill>
              </a:rPr>
              <a:t>deliver through Eloqua</a:t>
            </a:r>
          </a:p>
          <a:p>
            <a:r>
              <a:rPr lang="en-US" sz="2000" dirty="0"/>
              <a:t>Custom Lead Scoring</a:t>
            </a:r>
          </a:p>
          <a:p>
            <a:r>
              <a:rPr lang="en-US" sz="2000" dirty="0"/>
              <a:t>Scan-In Campaigns</a:t>
            </a:r>
          </a:p>
          <a:p>
            <a:r>
              <a:rPr lang="en-US" sz="2000" dirty="0">
                <a:solidFill>
                  <a:srgbClr val="00A79D"/>
                </a:solidFill>
              </a:rPr>
              <a:t>Behavior-Based Campaigns</a:t>
            </a:r>
          </a:p>
          <a:p>
            <a:r>
              <a:rPr lang="en-US" sz="2000" dirty="0"/>
              <a:t>Additional Opportunities</a:t>
            </a:r>
          </a:p>
          <a:p>
            <a:endParaRPr lang="en-US" sz="2000" dirty="0"/>
          </a:p>
        </p:txBody>
      </p:sp>
      <p:sp>
        <p:nvSpPr>
          <p:cNvPr id="21" name="TextBox 20">
            <a:extLst>
              <a:ext uri="{FF2B5EF4-FFF2-40B4-BE49-F238E27FC236}">
                <a16:creationId xmlns:a16="http://schemas.microsoft.com/office/drawing/2014/main" id="{1EC96008-CEF1-4ABF-9D27-68865D78AFBA}"/>
              </a:ext>
            </a:extLst>
          </p:cNvPr>
          <p:cNvSpPr txBox="1"/>
          <p:nvPr/>
        </p:nvSpPr>
        <p:spPr>
          <a:xfrm>
            <a:off x="5648708" y="1975011"/>
            <a:ext cx="2475326" cy="261610"/>
          </a:xfrm>
          <a:prstGeom prst="rect">
            <a:avLst/>
          </a:prstGeom>
          <a:noFill/>
        </p:spPr>
        <p:txBody>
          <a:bodyPr wrap="square" rtlCol="0">
            <a:spAutoFit/>
          </a:bodyPr>
          <a:lstStyle/>
          <a:p>
            <a:pPr algn="ctr"/>
            <a:r>
              <a:rPr lang="en-US" sz="1100" dirty="0">
                <a:solidFill>
                  <a:schemeClr val="bg1"/>
                </a:solidFill>
                <a:latin typeface="Arial" panose="020B0604020202020204" pitchFamily="34" charset="0"/>
                <a:cs typeface="Arial" panose="020B0604020202020204" pitchFamily="34" charset="0"/>
              </a:rPr>
              <a:t>(Fall ‘21 – Summer ’22)</a:t>
            </a:r>
          </a:p>
        </p:txBody>
      </p:sp>
      <p:sp>
        <p:nvSpPr>
          <p:cNvPr id="22" name="TextBox 21">
            <a:extLst>
              <a:ext uri="{FF2B5EF4-FFF2-40B4-BE49-F238E27FC236}">
                <a16:creationId xmlns:a16="http://schemas.microsoft.com/office/drawing/2014/main" id="{F2D82638-A1F7-45AF-A3A8-787BB11AE731}"/>
              </a:ext>
            </a:extLst>
          </p:cNvPr>
          <p:cNvSpPr txBox="1"/>
          <p:nvPr/>
        </p:nvSpPr>
        <p:spPr>
          <a:xfrm>
            <a:off x="8836485" y="1975011"/>
            <a:ext cx="2475326" cy="261610"/>
          </a:xfrm>
          <a:prstGeom prst="rect">
            <a:avLst/>
          </a:prstGeom>
          <a:noFill/>
        </p:spPr>
        <p:txBody>
          <a:bodyPr wrap="square" rtlCol="0">
            <a:spAutoFit/>
          </a:bodyPr>
          <a:lstStyle/>
          <a:p>
            <a:pPr algn="ctr"/>
            <a:r>
              <a:rPr lang="en-US" sz="1100" dirty="0">
                <a:solidFill>
                  <a:schemeClr val="bg1"/>
                </a:solidFill>
                <a:latin typeface="Arial" panose="020B0604020202020204" pitchFamily="34" charset="0"/>
                <a:cs typeface="Arial" panose="020B0604020202020204" pitchFamily="34" charset="0"/>
              </a:rPr>
              <a:t>(Summer ’22 and beyond)</a:t>
            </a:r>
          </a:p>
        </p:txBody>
      </p:sp>
      <p:sp>
        <p:nvSpPr>
          <p:cNvPr id="23" name="TextBox 22">
            <a:extLst>
              <a:ext uri="{FF2B5EF4-FFF2-40B4-BE49-F238E27FC236}">
                <a16:creationId xmlns:a16="http://schemas.microsoft.com/office/drawing/2014/main" id="{27A54DCE-3EA2-4049-9C6C-4CBA38CB556F}"/>
              </a:ext>
            </a:extLst>
          </p:cNvPr>
          <p:cNvSpPr txBox="1"/>
          <p:nvPr/>
        </p:nvSpPr>
        <p:spPr>
          <a:xfrm>
            <a:off x="2446326" y="1973986"/>
            <a:ext cx="2475326" cy="261610"/>
          </a:xfrm>
          <a:prstGeom prst="rect">
            <a:avLst/>
          </a:prstGeom>
          <a:noFill/>
        </p:spPr>
        <p:txBody>
          <a:bodyPr wrap="square" rtlCol="0">
            <a:spAutoFit/>
          </a:bodyPr>
          <a:lstStyle/>
          <a:p>
            <a:pPr algn="ctr"/>
            <a:r>
              <a:rPr lang="en-US" sz="1100" dirty="0">
                <a:solidFill>
                  <a:schemeClr val="bg1"/>
                </a:solidFill>
                <a:latin typeface="Arial" panose="020B0604020202020204" pitchFamily="34" charset="0"/>
                <a:cs typeface="Arial" panose="020B0604020202020204" pitchFamily="34" charset="0"/>
              </a:rPr>
              <a:t>(Summer ’21)</a:t>
            </a:r>
          </a:p>
        </p:txBody>
      </p:sp>
    </p:spTree>
    <p:extLst>
      <p:ext uri="{BB962C8B-B14F-4D97-AF65-F5344CB8AC3E}">
        <p14:creationId xmlns:p14="http://schemas.microsoft.com/office/powerpoint/2010/main" val="26549175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8"/>
          <p:cNvSpPr/>
          <p:nvPr/>
        </p:nvSpPr>
        <p:spPr>
          <a:xfrm>
            <a:off x="-190452" y="6351587"/>
            <a:ext cx="477921" cy="504699"/>
          </a:xfrm>
          <a:prstGeom prst="rect">
            <a:avLst/>
          </a:prstGeom>
          <a:noFill/>
        </p:spPr>
        <p:txBody>
          <a:bodyPr wrap="square" lIns="0" tIns="0" rIns="0" bIns="0" rtlCol="0" anchor="ctr"/>
          <a:lstStyle/>
          <a:p>
            <a:pPr algn="r">
              <a:spcAft>
                <a:spcPts val="600"/>
              </a:spcAft>
              <a:buNone/>
            </a:pPr>
            <a:r>
              <a:rPr lang="en-US" sz="1400" dirty="0">
                <a:solidFill>
                  <a:srgbClr val="000000">
                    <a:alpha val="90000"/>
                  </a:srgbClr>
                </a:solidFill>
                <a:latin typeface="Montserrat" pitchFamily="34" charset="0"/>
                <a:ea typeface="Montserrat" pitchFamily="34" charset="-122"/>
                <a:cs typeface="Montserrat" pitchFamily="34" charset="-120"/>
              </a:rPr>
              <a:t>5</a:t>
            </a:r>
            <a:endParaRPr lang="en-US" dirty="0"/>
          </a:p>
        </p:txBody>
      </p:sp>
      <p:sp>
        <p:nvSpPr>
          <p:cNvPr id="26" name="Content Placeholder 25">
            <a:extLst>
              <a:ext uri="{FF2B5EF4-FFF2-40B4-BE49-F238E27FC236}">
                <a16:creationId xmlns:a16="http://schemas.microsoft.com/office/drawing/2014/main" id="{AC5153CE-A5E5-1B4A-B64C-06B13679B946}"/>
              </a:ext>
            </a:extLst>
          </p:cNvPr>
          <p:cNvSpPr>
            <a:spLocks noGrp="1"/>
          </p:cNvSpPr>
          <p:nvPr>
            <p:ph idx="1"/>
          </p:nvPr>
        </p:nvSpPr>
        <p:spPr>
          <a:xfrm>
            <a:off x="7909948" y="1487928"/>
            <a:ext cx="4050028" cy="3685322"/>
          </a:xfrm>
        </p:spPr>
        <p:txBody>
          <a:bodyPr>
            <a:normAutofit/>
          </a:bodyPr>
          <a:lstStyle/>
          <a:p>
            <a:r>
              <a:rPr lang="en-US" sz="1800" dirty="0"/>
              <a:t>User friendly data capture form building</a:t>
            </a:r>
            <a:br>
              <a:rPr lang="en-US" sz="1800" dirty="0"/>
            </a:br>
            <a:endParaRPr lang="en-US" sz="1800" dirty="0"/>
          </a:p>
          <a:p>
            <a:r>
              <a:rPr lang="en-US" sz="1800" dirty="0"/>
              <a:t>Mobile responsive</a:t>
            </a:r>
            <a:br>
              <a:rPr lang="en-US" sz="1800" dirty="0"/>
            </a:br>
            <a:endParaRPr lang="en-US" sz="1800" dirty="0"/>
          </a:p>
          <a:p>
            <a:r>
              <a:rPr lang="en-US" sz="1800" dirty="0"/>
              <a:t>Customizable processing steps</a:t>
            </a:r>
            <a:br>
              <a:rPr lang="en-US" sz="1800" dirty="0"/>
            </a:br>
            <a:endParaRPr lang="en-US" sz="1800" dirty="0"/>
          </a:p>
          <a:p>
            <a:r>
              <a:rPr lang="en-US" sz="1800" dirty="0"/>
              <a:t>Form Spam Protection</a:t>
            </a:r>
            <a:br>
              <a:rPr lang="en-US" sz="1800" b="1" dirty="0"/>
            </a:br>
            <a:endParaRPr lang="en-US" sz="1800" b="1" dirty="0"/>
          </a:p>
          <a:p>
            <a:pPr marL="0" indent="0">
              <a:buNone/>
            </a:pPr>
            <a:r>
              <a:rPr lang="en-US" sz="1800" b="1" dirty="0"/>
              <a:t>UPCOMING LCS:</a:t>
            </a:r>
            <a:br>
              <a:rPr lang="en-US" sz="1800" dirty="0"/>
            </a:br>
            <a:r>
              <a:rPr lang="en-US" sz="1800" dirty="0">
                <a:hlinkClick r:id="rId3"/>
              </a:rPr>
              <a:t>Eloqua Advanced Training – Forms</a:t>
            </a:r>
            <a:r>
              <a:rPr lang="en-US" sz="1800" dirty="0"/>
              <a:t> </a:t>
            </a:r>
            <a:br>
              <a:rPr lang="en-US" sz="1800" dirty="0"/>
            </a:br>
            <a:r>
              <a:rPr lang="en-US" sz="1800" dirty="0"/>
              <a:t>March 9th at 12pm PT (3pm ET)</a:t>
            </a:r>
          </a:p>
        </p:txBody>
      </p:sp>
      <p:sp>
        <p:nvSpPr>
          <p:cNvPr id="17" name="Title 16">
            <a:extLst>
              <a:ext uri="{FF2B5EF4-FFF2-40B4-BE49-F238E27FC236}">
                <a16:creationId xmlns:a16="http://schemas.microsoft.com/office/drawing/2014/main" id="{0878A374-4767-B448-A903-2839B8BFCE38}"/>
              </a:ext>
            </a:extLst>
          </p:cNvPr>
          <p:cNvSpPr>
            <a:spLocks noGrp="1"/>
          </p:cNvSpPr>
          <p:nvPr>
            <p:ph type="title"/>
          </p:nvPr>
        </p:nvSpPr>
        <p:spPr/>
        <p:txBody>
          <a:bodyPr/>
          <a:lstStyle/>
          <a:p>
            <a:r>
              <a:rPr lang="en-US" dirty="0"/>
              <a:t>WHAT’S NEXT ON ELOQUA?</a:t>
            </a:r>
          </a:p>
        </p:txBody>
      </p:sp>
      <p:sp>
        <p:nvSpPr>
          <p:cNvPr id="6" name="TextBox 5">
            <a:extLst>
              <a:ext uri="{FF2B5EF4-FFF2-40B4-BE49-F238E27FC236}">
                <a16:creationId xmlns:a16="http://schemas.microsoft.com/office/drawing/2014/main" id="{7B27AF65-079B-4E37-9AE6-6F13785A9BD9}"/>
              </a:ext>
            </a:extLst>
          </p:cNvPr>
          <p:cNvSpPr txBox="1"/>
          <p:nvPr/>
        </p:nvSpPr>
        <p:spPr>
          <a:xfrm>
            <a:off x="1657349" y="923925"/>
            <a:ext cx="10467975" cy="523220"/>
          </a:xfrm>
          <a:prstGeom prst="rect">
            <a:avLst/>
          </a:prstGeom>
          <a:noFill/>
        </p:spPr>
        <p:txBody>
          <a:bodyPr wrap="square" rtlCol="0">
            <a:spAutoFit/>
          </a:bodyPr>
          <a:lstStyle/>
          <a:p>
            <a:r>
              <a:rPr lang="en-US" sz="2800" b="1" dirty="0">
                <a:solidFill>
                  <a:srgbClr val="4E66A4"/>
                </a:solidFill>
                <a:latin typeface="Arial" panose="020B0604020202020204" pitchFamily="34" charset="0"/>
                <a:cs typeface="Arial" panose="020B0604020202020204" pitchFamily="34" charset="0"/>
              </a:rPr>
              <a:t>DATA CAPTURE FORMS / LANDING PAGES</a:t>
            </a:r>
          </a:p>
        </p:txBody>
      </p:sp>
      <p:pic>
        <p:nvPicPr>
          <p:cNvPr id="4" name="Picture 3">
            <a:extLst>
              <a:ext uri="{FF2B5EF4-FFF2-40B4-BE49-F238E27FC236}">
                <a16:creationId xmlns:a16="http://schemas.microsoft.com/office/drawing/2014/main" id="{FEB96DF1-A7D3-473D-B0E5-127159B953AD}"/>
              </a:ext>
            </a:extLst>
          </p:cNvPr>
          <p:cNvPicPr>
            <a:picLocks noChangeAspect="1"/>
          </p:cNvPicPr>
          <p:nvPr/>
        </p:nvPicPr>
        <p:blipFill>
          <a:blip r:embed="rId4"/>
          <a:stretch>
            <a:fillRect/>
          </a:stretch>
        </p:blipFill>
        <p:spPr>
          <a:xfrm>
            <a:off x="1751057" y="1512979"/>
            <a:ext cx="6158891" cy="5154934"/>
          </a:xfrm>
          <a:prstGeom prst="rect">
            <a:avLst/>
          </a:prstGeom>
        </p:spPr>
      </p:pic>
      <p:pic>
        <p:nvPicPr>
          <p:cNvPr id="7" name="Picture 6">
            <a:extLst>
              <a:ext uri="{FF2B5EF4-FFF2-40B4-BE49-F238E27FC236}">
                <a16:creationId xmlns:a16="http://schemas.microsoft.com/office/drawing/2014/main" id="{18BA69AC-B2EA-4F73-A376-3D19CCC6229C}"/>
              </a:ext>
            </a:extLst>
          </p:cNvPr>
          <p:cNvPicPr>
            <a:picLocks noChangeAspect="1"/>
          </p:cNvPicPr>
          <p:nvPr/>
        </p:nvPicPr>
        <p:blipFill>
          <a:blip r:embed="rId5"/>
          <a:stretch>
            <a:fillRect/>
          </a:stretch>
        </p:blipFill>
        <p:spPr>
          <a:xfrm>
            <a:off x="4934050" y="5028194"/>
            <a:ext cx="4886355" cy="1829806"/>
          </a:xfrm>
          <a:prstGeom prst="rect">
            <a:avLst/>
          </a:prstGeom>
        </p:spPr>
      </p:pic>
    </p:spTree>
    <p:extLst>
      <p:ext uri="{BB962C8B-B14F-4D97-AF65-F5344CB8AC3E}">
        <p14:creationId xmlns:p14="http://schemas.microsoft.com/office/powerpoint/2010/main" val="4090113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8"/>
          <p:cNvSpPr/>
          <p:nvPr/>
        </p:nvSpPr>
        <p:spPr>
          <a:xfrm>
            <a:off x="-190452" y="6351587"/>
            <a:ext cx="477921" cy="504699"/>
          </a:xfrm>
          <a:prstGeom prst="rect">
            <a:avLst/>
          </a:prstGeom>
          <a:noFill/>
        </p:spPr>
        <p:txBody>
          <a:bodyPr wrap="square" lIns="0" tIns="0" rIns="0" bIns="0" rtlCol="0" anchor="ctr"/>
          <a:lstStyle/>
          <a:p>
            <a:pPr algn="r">
              <a:spcAft>
                <a:spcPts val="600"/>
              </a:spcAft>
              <a:buNone/>
            </a:pPr>
            <a:r>
              <a:rPr lang="en-US" sz="1400" dirty="0">
                <a:solidFill>
                  <a:srgbClr val="000000">
                    <a:alpha val="90000"/>
                  </a:srgbClr>
                </a:solidFill>
                <a:latin typeface="Montserrat" pitchFamily="34" charset="0"/>
                <a:ea typeface="Montserrat" pitchFamily="34" charset="-122"/>
                <a:cs typeface="Montserrat" pitchFamily="34" charset="-120"/>
              </a:rPr>
              <a:t>5</a:t>
            </a:r>
            <a:endParaRPr lang="en-US" dirty="0"/>
          </a:p>
        </p:txBody>
      </p:sp>
      <p:sp>
        <p:nvSpPr>
          <p:cNvPr id="17" name="Title 16">
            <a:extLst>
              <a:ext uri="{FF2B5EF4-FFF2-40B4-BE49-F238E27FC236}">
                <a16:creationId xmlns:a16="http://schemas.microsoft.com/office/drawing/2014/main" id="{0878A374-4767-B448-A903-2839B8BFCE38}"/>
              </a:ext>
            </a:extLst>
          </p:cNvPr>
          <p:cNvSpPr>
            <a:spLocks noGrp="1"/>
          </p:cNvSpPr>
          <p:nvPr>
            <p:ph type="title"/>
          </p:nvPr>
        </p:nvSpPr>
        <p:spPr/>
        <p:txBody>
          <a:bodyPr/>
          <a:lstStyle/>
          <a:p>
            <a:r>
              <a:rPr lang="en-US" dirty="0"/>
              <a:t>WHAT’S NEXT ON ELOQUA?</a:t>
            </a:r>
          </a:p>
        </p:txBody>
      </p:sp>
      <p:sp>
        <p:nvSpPr>
          <p:cNvPr id="6" name="TextBox 5">
            <a:extLst>
              <a:ext uri="{FF2B5EF4-FFF2-40B4-BE49-F238E27FC236}">
                <a16:creationId xmlns:a16="http://schemas.microsoft.com/office/drawing/2014/main" id="{7B27AF65-079B-4E37-9AE6-6F13785A9BD9}"/>
              </a:ext>
            </a:extLst>
          </p:cNvPr>
          <p:cNvSpPr txBox="1"/>
          <p:nvPr/>
        </p:nvSpPr>
        <p:spPr>
          <a:xfrm>
            <a:off x="1657349" y="923925"/>
            <a:ext cx="10467975" cy="523220"/>
          </a:xfrm>
          <a:prstGeom prst="rect">
            <a:avLst/>
          </a:prstGeom>
          <a:noFill/>
        </p:spPr>
        <p:txBody>
          <a:bodyPr wrap="square" rtlCol="0">
            <a:spAutoFit/>
          </a:bodyPr>
          <a:lstStyle/>
          <a:p>
            <a:r>
              <a:rPr lang="en-US" sz="2800" b="1" dirty="0">
                <a:solidFill>
                  <a:srgbClr val="4E66A4"/>
                </a:solidFill>
                <a:latin typeface="Arial" panose="020B0604020202020204" pitchFamily="34" charset="0"/>
                <a:cs typeface="Arial" panose="020B0604020202020204" pitchFamily="34" charset="0"/>
              </a:rPr>
              <a:t>MULTI-STEP EMAIL CAMPAIGNS</a:t>
            </a:r>
          </a:p>
        </p:txBody>
      </p:sp>
      <p:pic>
        <p:nvPicPr>
          <p:cNvPr id="8" name="Picture 7">
            <a:extLst>
              <a:ext uri="{FF2B5EF4-FFF2-40B4-BE49-F238E27FC236}">
                <a16:creationId xmlns:a16="http://schemas.microsoft.com/office/drawing/2014/main" id="{0A3F569E-8EEC-44C7-B456-BB2B1E967074}"/>
              </a:ext>
            </a:extLst>
          </p:cNvPr>
          <p:cNvPicPr>
            <a:picLocks noChangeAspect="1"/>
          </p:cNvPicPr>
          <p:nvPr/>
        </p:nvPicPr>
        <p:blipFill>
          <a:blip r:embed="rId3"/>
          <a:stretch>
            <a:fillRect/>
          </a:stretch>
        </p:blipFill>
        <p:spPr>
          <a:xfrm>
            <a:off x="1794136" y="1447145"/>
            <a:ext cx="6447990" cy="5358090"/>
          </a:xfrm>
          <a:prstGeom prst="rect">
            <a:avLst/>
          </a:prstGeom>
        </p:spPr>
      </p:pic>
      <p:sp>
        <p:nvSpPr>
          <p:cNvPr id="12" name="Content Placeholder 25">
            <a:extLst>
              <a:ext uri="{FF2B5EF4-FFF2-40B4-BE49-F238E27FC236}">
                <a16:creationId xmlns:a16="http://schemas.microsoft.com/office/drawing/2014/main" id="{BB840D8B-C240-4C91-BB85-FB7EED1876D3}"/>
              </a:ext>
            </a:extLst>
          </p:cNvPr>
          <p:cNvSpPr>
            <a:spLocks noGrp="1"/>
          </p:cNvSpPr>
          <p:nvPr>
            <p:ph idx="1"/>
          </p:nvPr>
        </p:nvSpPr>
        <p:spPr>
          <a:xfrm>
            <a:off x="8338187" y="1447145"/>
            <a:ext cx="3787137" cy="5090957"/>
          </a:xfrm>
        </p:spPr>
        <p:txBody>
          <a:bodyPr>
            <a:normAutofit/>
          </a:bodyPr>
          <a:lstStyle/>
          <a:p>
            <a:r>
              <a:rPr lang="en-US" sz="2400" dirty="0"/>
              <a:t>User friendly multi-step campaign builder</a:t>
            </a:r>
            <a:br>
              <a:rPr lang="en-US" sz="2400" dirty="0"/>
            </a:br>
            <a:endParaRPr lang="en-US" sz="2400" dirty="0"/>
          </a:p>
          <a:p>
            <a:r>
              <a:rPr lang="en-US" sz="2400" dirty="0"/>
              <a:t>Nurture an interested prospect through the customer journey</a:t>
            </a:r>
            <a:br>
              <a:rPr lang="en-US" sz="2400" dirty="0"/>
            </a:br>
            <a:endParaRPr lang="en-US" sz="2400" dirty="0"/>
          </a:p>
          <a:p>
            <a:r>
              <a:rPr lang="en-US" sz="2400" dirty="0"/>
              <a:t>Native drag/drop decision steps</a:t>
            </a:r>
            <a:br>
              <a:rPr lang="en-US" sz="2400" dirty="0"/>
            </a:br>
            <a:endParaRPr lang="en-US" sz="2400" dirty="0"/>
          </a:p>
          <a:p>
            <a:r>
              <a:rPr lang="en-US" sz="2400" dirty="0"/>
              <a:t>Integrated reporting and insights</a:t>
            </a:r>
          </a:p>
        </p:txBody>
      </p:sp>
    </p:spTree>
    <p:extLst>
      <p:ext uri="{BB962C8B-B14F-4D97-AF65-F5344CB8AC3E}">
        <p14:creationId xmlns:p14="http://schemas.microsoft.com/office/powerpoint/2010/main" val="1628535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8"/>
          <p:cNvSpPr/>
          <p:nvPr/>
        </p:nvSpPr>
        <p:spPr>
          <a:xfrm>
            <a:off x="-190452" y="6351587"/>
            <a:ext cx="477921" cy="504699"/>
          </a:xfrm>
          <a:prstGeom prst="rect">
            <a:avLst/>
          </a:prstGeom>
          <a:noFill/>
        </p:spPr>
        <p:txBody>
          <a:bodyPr wrap="square" lIns="0" tIns="0" rIns="0" bIns="0" rtlCol="0" anchor="ctr"/>
          <a:lstStyle/>
          <a:p>
            <a:pPr algn="r">
              <a:spcAft>
                <a:spcPts val="600"/>
              </a:spcAft>
              <a:buNone/>
            </a:pPr>
            <a:r>
              <a:rPr lang="en-US" sz="1400" dirty="0">
                <a:solidFill>
                  <a:srgbClr val="000000">
                    <a:alpha val="90000"/>
                  </a:srgbClr>
                </a:solidFill>
                <a:latin typeface="Montserrat" pitchFamily="34" charset="0"/>
                <a:ea typeface="Montserrat" pitchFamily="34" charset="-122"/>
                <a:cs typeface="Montserrat" pitchFamily="34" charset="-120"/>
              </a:rPr>
              <a:t>5</a:t>
            </a:r>
            <a:endParaRPr lang="en-US" dirty="0"/>
          </a:p>
        </p:txBody>
      </p:sp>
      <p:sp>
        <p:nvSpPr>
          <p:cNvPr id="26" name="Content Placeholder 25">
            <a:extLst>
              <a:ext uri="{FF2B5EF4-FFF2-40B4-BE49-F238E27FC236}">
                <a16:creationId xmlns:a16="http://schemas.microsoft.com/office/drawing/2014/main" id="{AC5153CE-A5E5-1B4A-B64C-06B13679B946}"/>
              </a:ext>
            </a:extLst>
          </p:cNvPr>
          <p:cNvSpPr>
            <a:spLocks noGrp="1"/>
          </p:cNvSpPr>
          <p:nvPr>
            <p:ph idx="1"/>
          </p:nvPr>
        </p:nvSpPr>
        <p:spPr>
          <a:xfrm>
            <a:off x="1657351" y="1568672"/>
            <a:ext cx="2670002" cy="5152168"/>
          </a:xfrm>
        </p:spPr>
        <p:txBody>
          <a:bodyPr>
            <a:normAutofit/>
          </a:bodyPr>
          <a:lstStyle/>
          <a:p>
            <a:r>
              <a:rPr lang="en-US" sz="1800" dirty="0"/>
              <a:t>Through a new web tracking tool called Infinity, we are now ready to start Cart Abandonment campaigns in Eloqua!</a:t>
            </a:r>
            <a:br>
              <a:rPr lang="en-US" sz="1800" dirty="0"/>
            </a:br>
            <a:endParaRPr lang="en-US" sz="1800" dirty="0"/>
          </a:p>
          <a:p>
            <a:r>
              <a:rPr lang="en-US" sz="1800" dirty="0"/>
              <a:t>We can also trigger event/item view abandonment campaigns </a:t>
            </a:r>
            <a:br>
              <a:rPr lang="en-US" sz="1800" dirty="0"/>
            </a:br>
            <a:endParaRPr lang="en-US" sz="1800" dirty="0"/>
          </a:p>
          <a:p>
            <a:r>
              <a:rPr lang="en-US" sz="1800" dirty="0"/>
              <a:t>The last viewed item and last item placed in cart is available will be available on the </a:t>
            </a:r>
            <a:r>
              <a:rPr lang="en-US" sz="1800"/>
              <a:t>contact level  </a:t>
            </a:r>
            <a:endParaRPr lang="en-US" sz="1800" dirty="0"/>
          </a:p>
        </p:txBody>
      </p:sp>
      <p:sp>
        <p:nvSpPr>
          <p:cNvPr id="17" name="Title 16">
            <a:extLst>
              <a:ext uri="{FF2B5EF4-FFF2-40B4-BE49-F238E27FC236}">
                <a16:creationId xmlns:a16="http://schemas.microsoft.com/office/drawing/2014/main" id="{0878A374-4767-B448-A903-2839B8BFCE38}"/>
              </a:ext>
            </a:extLst>
          </p:cNvPr>
          <p:cNvSpPr>
            <a:spLocks noGrp="1"/>
          </p:cNvSpPr>
          <p:nvPr>
            <p:ph type="title"/>
          </p:nvPr>
        </p:nvSpPr>
        <p:spPr/>
        <p:txBody>
          <a:bodyPr/>
          <a:lstStyle/>
          <a:p>
            <a:r>
              <a:rPr lang="en-US" dirty="0"/>
              <a:t>WHAT’S NEXT ON ELOQUA?</a:t>
            </a:r>
          </a:p>
        </p:txBody>
      </p:sp>
      <p:sp>
        <p:nvSpPr>
          <p:cNvPr id="2" name="TextBox 1">
            <a:extLst>
              <a:ext uri="{FF2B5EF4-FFF2-40B4-BE49-F238E27FC236}">
                <a16:creationId xmlns:a16="http://schemas.microsoft.com/office/drawing/2014/main" id="{B7BC95E6-A0A1-4C93-B3E4-31093571E2FE}"/>
              </a:ext>
            </a:extLst>
          </p:cNvPr>
          <p:cNvSpPr txBox="1"/>
          <p:nvPr/>
        </p:nvSpPr>
        <p:spPr>
          <a:xfrm>
            <a:off x="1657349" y="923925"/>
            <a:ext cx="10467975" cy="523220"/>
          </a:xfrm>
          <a:prstGeom prst="rect">
            <a:avLst/>
          </a:prstGeom>
          <a:noFill/>
        </p:spPr>
        <p:txBody>
          <a:bodyPr wrap="square" rtlCol="0">
            <a:spAutoFit/>
          </a:bodyPr>
          <a:lstStyle/>
          <a:p>
            <a:r>
              <a:rPr lang="en-US" sz="2800" b="1" dirty="0">
                <a:solidFill>
                  <a:srgbClr val="4E66A4"/>
                </a:solidFill>
                <a:latin typeface="Arial" panose="020B0604020202020204" pitchFamily="34" charset="0"/>
                <a:cs typeface="Arial" panose="020B0604020202020204" pitchFamily="34" charset="0"/>
              </a:rPr>
              <a:t>CART ABANDONMENT</a:t>
            </a:r>
          </a:p>
        </p:txBody>
      </p:sp>
      <p:grpSp>
        <p:nvGrpSpPr>
          <p:cNvPr id="9" name="Group 8">
            <a:extLst>
              <a:ext uri="{FF2B5EF4-FFF2-40B4-BE49-F238E27FC236}">
                <a16:creationId xmlns:a16="http://schemas.microsoft.com/office/drawing/2014/main" id="{42CA91C8-C596-4D89-AD56-33767F50EC49}"/>
              </a:ext>
            </a:extLst>
          </p:cNvPr>
          <p:cNvGrpSpPr/>
          <p:nvPr/>
        </p:nvGrpSpPr>
        <p:grpSpPr>
          <a:xfrm>
            <a:off x="8256230" y="666084"/>
            <a:ext cx="3701335" cy="5937852"/>
            <a:chOff x="4554896" y="1185535"/>
            <a:chExt cx="3701335" cy="5937852"/>
          </a:xfrm>
        </p:grpSpPr>
        <p:pic>
          <p:nvPicPr>
            <p:cNvPr id="4" name="Picture 3">
              <a:extLst>
                <a:ext uri="{FF2B5EF4-FFF2-40B4-BE49-F238E27FC236}">
                  <a16:creationId xmlns:a16="http://schemas.microsoft.com/office/drawing/2014/main" id="{3A7A5EB5-80E7-48E0-AB01-62D5AEDF7CED}"/>
                </a:ext>
              </a:extLst>
            </p:cNvPr>
            <p:cNvPicPr>
              <a:picLocks noChangeAspect="1"/>
            </p:cNvPicPr>
            <p:nvPr/>
          </p:nvPicPr>
          <p:blipFill rotWithShape="1">
            <a:blip r:embed="rId3"/>
            <a:srcRect b="18156"/>
            <a:stretch/>
          </p:blipFill>
          <p:spPr>
            <a:xfrm>
              <a:off x="4554896" y="1185535"/>
              <a:ext cx="3701334" cy="3727228"/>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76521E39-6E78-4476-B98F-BA2940A5755A}"/>
                </a:ext>
              </a:extLst>
            </p:cNvPr>
            <p:cNvPicPr>
              <a:picLocks noChangeAspect="1"/>
            </p:cNvPicPr>
            <p:nvPr/>
          </p:nvPicPr>
          <p:blipFill rotWithShape="1">
            <a:blip r:embed="rId4"/>
            <a:srcRect t="23358"/>
            <a:stretch/>
          </p:blipFill>
          <p:spPr>
            <a:xfrm>
              <a:off x="4554896" y="4889068"/>
              <a:ext cx="3701335" cy="2234319"/>
            </a:xfrm>
            <a:prstGeom prst="rect">
              <a:avLst/>
            </a:prstGeom>
            <a:effectLst>
              <a:outerShdw blurRad="50800" dist="38100" dir="2700000" algn="tl" rotWithShape="0">
                <a:prstClr val="black">
                  <a:alpha val="40000"/>
                </a:prstClr>
              </a:outerShdw>
            </a:effectLst>
          </p:spPr>
        </p:pic>
      </p:grpSp>
      <p:grpSp>
        <p:nvGrpSpPr>
          <p:cNvPr id="18" name="Group 17">
            <a:extLst>
              <a:ext uri="{FF2B5EF4-FFF2-40B4-BE49-F238E27FC236}">
                <a16:creationId xmlns:a16="http://schemas.microsoft.com/office/drawing/2014/main" id="{EA8C3D31-1FEE-4B18-967A-0BF258E4B692}"/>
              </a:ext>
            </a:extLst>
          </p:cNvPr>
          <p:cNvGrpSpPr/>
          <p:nvPr/>
        </p:nvGrpSpPr>
        <p:grpSpPr>
          <a:xfrm>
            <a:off x="4534817" y="1568672"/>
            <a:ext cx="3362079" cy="5035263"/>
            <a:chOff x="4534817" y="1568672"/>
            <a:chExt cx="3362079" cy="5035263"/>
          </a:xfrm>
        </p:grpSpPr>
        <p:pic>
          <p:nvPicPr>
            <p:cNvPr id="16" name="Picture 15">
              <a:extLst>
                <a:ext uri="{FF2B5EF4-FFF2-40B4-BE49-F238E27FC236}">
                  <a16:creationId xmlns:a16="http://schemas.microsoft.com/office/drawing/2014/main" id="{6942A514-3BBD-4301-9F91-B4E77837EEC4}"/>
                </a:ext>
              </a:extLst>
            </p:cNvPr>
            <p:cNvPicPr>
              <a:picLocks noChangeAspect="1"/>
            </p:cNvPicPr>
            <p:nvPr/>
          </p:nvPicPr>
          <p:blipFill>
            <a:blip r:embed="rId5"/>
            <a:stretch>
              <a:fillRect/>
            </a:stretch>
          </p:blipFill>
          <p:spPr>
            <a:xfrm>
              <a:off x="4534817" y="1568672"/>
              <a:ext cx="3362079" cy="5035263"/>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1CE0A108-C992-4726-AF29-0063F4122931}"/>
                </a:ext>
              </a:extLst>
            </p:cNvPr>
            <p:cNvPicPr>
              <a:picLocks noChangeAspect="1"/>
            </p:cNvPicPr>
            <p:nvPr/>
          </p:nvPicPr>
          <p:blipFill rotWithShape="1">
            <a:blip r:embed="rId6"/>
            <a:srcRect l="-2322" t="-1" r="1" b="5848"/>
            <a:stretch/>
          </p:blipFill>
          <p:spPr>
            <a:xfrm>
              <a:off x="5781675" y="3278365"/>
              <a:ext cx="2076168" cy="466865"/>
            </a:xfrm>
            <a:prstGeom prst="rect">
              <a:avLst/>
            </a:prstGeom>
          </p:spPr>
        </p:pic>
      </p:grpSp>
    </p:spTree>
    <p:extLst>
      <p:ext uri="{BB962C8B-B14F-4D97-AF65-F5344CB8AC3E}">
        <p14:creationId xmlns:p14="http://schemas.microsoft.com/office/powerpoint/2010/main" val="387313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8"/>
          <p:cNvSpPr/>
          <p:nvPr/>
        </p:nvSpPr>
        <p:spPr>
          <a:xfrm>
            <a:off x="-190452" y="6351587"/>
            <a:ext cx="477921" cy="504699"/>
          </a:xfrm>
          <a:prstGeom prst="rect">
            <a:avLst/>
          </a:prstGeom>
          <a:noFill/>
        </p:spPr>
        <p:txBody>
          <a:bodyPr wrap="square" lIns="0" tIns="0" rIns="0" bIns="0" rtlCol="0" anchor="ctr"/>
          <a:lstStyle/>
          <a:p>
            <a:pPr algn="r">
              <a:spcAft>
                <a:spcPts val="600"/>
              </a:spcAft>
              <a:buNone/>
            </a:pPr>
            <a:r>
              <a:rPr lang="en-US" sz="1400" dirty="0">
                <a:solidFill>
                  <a:srgbClr val="000000">
                    <a:alpha val="90000"/>
                  </a:srgbClr>
                </a:solidFill>
                <a:latin typeface="Montserrat" pitchFamily="34" charset="0"/>
                <a:ea typeface="Montserrat" pitchFamily="34" charset="-122"/>
                <a:cs typeface="Montserrat" pitchFamily="34" charset="-120"/>
              </a:rPr>
              <a:t>5</a:t>
            </a:r>
            <a:endParaRPr lang="en-US" dirty="0"/>
          </a:p>
        </p:txBody>
      </p:sp>
      <p:sp>
        <p:nvSpPr>
          <p:cNvPr id="26" name="Content Placeholder 25">
            <a:extLst>
              <a:ext uri="{FF2B5EF4-FFF2-40B4-BE49-F238E27FC236}">
                <a16:creationId xmlns:a16="http://schemas.microsoft.com/office/drawing/2014/main" id="{AC5153CE-A5E5-1B4A-B64C-06B13679B946}"/>
              </a:ext>
            </a:extLst>
          </p:cNvPr>
          <p:cNvSpPr>
            <a:spLocks noGrp="1"/>
          </p:cNvSpPr>
          <p:nvPr>
            <p:ph idx="1"/>
          </p:nvPr>
        </p:nvSpPr>
        <p:spPr>
          <a:xfrm>
            <a:off x="1657350" y="1568672"/>
            <a:ext cx="3752850" cy="5152168"/>
          </a:xfrm>
        </p:spPr>
        <p:txBody>
          <a:bodyPr>
            <a:normAutofit/>
          </a:bodyPr>
          <a:lstStyle/>
          <a:p>
            <a:r>
              <a:rPr lang="en-US" sz="1800" dirty="0"/>
              <a:t>Profile Score (A-D)</a:t>
            </a:r>
          </a:p>
          <a:p>
            <a:pPr lvl="1"/>
            <a:r>
              <a:rPr lang="en-US" sz="1600" dirty="0"/>
              <a:t>How good of a fit are you?</a:t>
            </a:r>
          </a:p>
          <a:p>
            <a:pPr lvl="1"/>
            <a:r>
              <a:rPr lang="en-US" sz="1600" dirty="0"/>
              <a:t>This can include demographic data, purchase history, donation history, etc. </a:t>
            </a:r>
            <a:br>
              <a:rPr lang="en-US" sz="1600" dirty="0"/>
            </a:br>
            <a:endParaRPr lang="en-US" sz="1600" dirty="0"/>
          </a:p>
          <a:p>
            <a:r>
              <a:rPr lang="en-US" sz="1800" dirty="0"/>
              <a:t>Engagement Score (1-4)</a:t>
            </a:r>
          </a:p>
          <a:p>
            <a:pPr lvl="1"/>
            <a:r>
              <a:rPr lang="en-US" sz="1600" dirty="0"/>
              <a:t>How interested are you?</a:t>
            </a:r>
          </a:p>
          <a:p>
            <a:pPr lvl="1"/>
            <a:r>
              <a:rPr lang="en-US" sz="1600" dirty="0"/>
              <a:t>This can include email opens/clicks, web visits, form submits, etc.</a:t>
            </a:r>
            <a:br>
              <a:rPr lang="en-US" sz="1600" dirty="0"/>
            </a:br>
            <a:endParaRPr lang="en-US" sz="1800" dirty="0"/>
          </a:p>
          <a:p>
            <a:r>
              <a:rPr lang="en-US" sz="1800" dirty="0"/>
              <a:t>Lead Scoring can inform revenue generating email campaigns, dynamic content, and can help provide the warmest leads to the sales team</a:t>
            </a:r>
          </a:p>
        </p:txBody>
      </p:sp>
      <p:sp>
        <p:nvSpPr>
          <p:cNvPr id="17" name="Title 16">
            <a:extLst>
              <a:ext uri="{FF2B5EF4-FFF2-40B4-BE49-F238E27FC236}">
                <a16:creationId xmlns:a16="http://schemas.microsoft.com/office/drawing/2014/main" id="{0878A374-4767-B448-A903-2839B8BFCE38}"/>
              </a:ext>
            </a:extLst>
          </p:cNvPr>
          <p:cNvSpPr>
            <a:spLocks noGrp="1"/>
          </p:cNvSpPr>
          <p:nvPr>
            <p:ph type="title"/>
          </p:nvPr>
        </p:nvSpPr>
        <p:spPr/>
        <p:txBody>
          <a:bodyPr/>
          <a:lstStyle/>
          <a:p>
            <a:r>
              <a:rPr lang="en-US" dirty="0"/>
              <a:t>WHAT’S NEXT ON ELOQUA?</a:t>
            </a:r>
          </a:p>
        </p:txBody>
      </p:sp>
      <p:sp>
        <p:nvSpPr>
          <p:cNvPr id="2" name="TextBox 1">
            <a:extLst>
              <a:ext uri="{FF2B5EF4-FFF2-40B4-BE49-F238E27FC236}">
                <a16:creationId xmlns:a16="http://schemas.microsoft.com/office/drawing/2014/main" id="{B7BC95E6-A0A1-4C93-B3E4-31093571E2FE}"/>
              </a:ext>
            </a:extLst>
          </p:cNvPr>
          <p:cNvSpPr txBox="1"/>
          <p:nvPr/>
        </p:nvSpPr>
        <p:spPr>
          <a:xfrm>
            <a:off x="1657350" y="923925"/>
            <a:ext cx="4712970" cy="523220"/>
          </a:xfrm>
          <a:prstGeom prst="rect">
            <a:avLst/>
          </a:prstGeom>
          <a:noFill/>
        </p:spPr>
        <p:txBody>
          <a:bodyPr wrap="square" rtlCol="0">
            <a:spAutoFit/>
          </a:bodyPr>
          <a:lstStyle/>
          <a:p>
            <a:r>
              <a:rPr lang="en-US" sz="2800" b="1" dirty="0">
                <a:solidFill>
                  <a:srgbClr val="4E66A4"/>
                </a:solidFill>
                <a:latin typeface="Arial" panose="020B0604020202020204" pitchFamily="34" charset="0"/>
                <a:cs typeface="Arial" panose="020B0604020202020204" pitchFamily="34" charset="0"/>
              </a:rPr>
              <a:t>LEAD SCORING</a:t>
            </a:r>
          </a:p>
        </p:txBody>
      </p:sp>
      <p:graphicFrame>
        <p:nvGraphicFramePr>
          <p:cNvPr id="6" name="Table 5">
            <a:extLst>
              <a:ext uri="{FF2B5EF4-FFF2-40B4-BE49-F238E27FC236}">
                <a16:creationId xmlns:a16="http://schemas.microsoft.com/office/drawing/2014/main" id="{DA66BDD3-6104-403D-BB8F-24549B25CBFF}"/>
              </a:ext>
            </a:extLst>
          </p:cNvPr>
          <p:cNvGraphicFramePr>
            <a:graphicFrameLocks noGrp="1"/>
          </p:cNvGraphicFramePr>
          <p:nvPr>
            <p:extLst>
              <p:ext uri="{D42A27DB-BD31-4B8C-83A1-F6EECF244321}">
                <p14:modId xmlns:p14="http://schemas.microsoft.com/office/powerpoint/2010/main" val="193606907"/>
              </p:ext>
            </p:extLst>
          </p:nvPr>
        </p:nvGraphicFramePr>
        <p:xfrm>
          <a:off x="5759380" y="2372550"/>
          <a:ext cx="6121539" cy="4174236"/>
        </p:xfrm>
        <a:graphic>
          <a:graphicData uri="http://schemas.openxmlformats.org/drawingml/2006/table">
            <a:tbl>
              <a:tblPr>
                <a:effectLst>
                  <a:outerShdw blurRad="50800" dist="38100" dir="2700000" algn="tl" rotWithShape="0">
                    <a:prstClr val="black">
                      <a:alpha val="40000"/>
                    </a:prstClr>
                  </a:outerShdw>
                </a:effectLst>
              </a:tblPr>
              <a:tblGrid>
                <a:gridCol w="1414756">
                  <a:extLst>
                    <a:ext uri="{9D8B030D-6E8A-4147-A177-3AD203B41FA5}">
                      <a16:colId xmlns:a16="http://schemas.microsoft.com/office/drawing/2014/main" val="2516988633"/>
                    </a:ext>
                  </a:extLst>
                </a:gridCol>
                <a:gridCol w="2265588">
                  <a:extLst>
                    <a:ext uri="{9D8B030D-6E8A-4147-A177-3AD203B41FA5}">
                      <a16:colId xmlns:a16="http://schemas.microsoft.com/office/drawing/2014/main" val="1351172444"/>
                    </a:ext>
                  </a:extLst>
                </a:gridCol>
                <a:gridCol w="2441195">
                  <a:extLst>
                    <a:ext uri="{9D8B030D-6E8A-4147-A177-3AD203B41FA5}">
                      <a16:colId xmlns:a16="http://schemas.microsoft.com/office/drawing/2014/main" val="3282983029"/>
                    </a:ext>
                  </a:extLst>
                </a:gridCol>
              </a:tblGrid>
              <a:tr h="432816">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ea typeface="ＭＳ Ｐゴシック" panose="020B0600070205080204" pitchFamily="34" charset="-128"/>
                          <a:cs typeface="Arial" panose="020B0604020202020204" pitchFamily="34" charset="0"/>
                        </a:rPr>
                        <a:t>Score</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E66A4"/>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ea typeface="ＭＳ Ｐゴシック" panose="020B0600070205080204" pitchFamily="34" charset="-128"/>
                          <a:cs typeface="Arial" panose="020B0604020202020204" pitchFamily="34" charset="0"/>
                        </a:rPr>
                        <a:t>Description</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E66A4"/>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ea typeface="ＭＳ Ｐゴシック" panose="020B0600070205080204" pitchFamily="34" charset="-128"/>
                          <a:cs typeface="Arial" panose="020B0604020202020204" pitchFamily="34" charset="0"/>
                        </a:rPr>
                        <a:t>Marketing Action</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E66A4"/>
                    </a:solidFill>
                  </a:tcPr>
                </a:tc>
                <a:extLst>
                  <a:ext uri="{0D108BD9-81ED-4DB2-BD59-A6C34878D82A}">
                    <a16:rowId xmlns:a16="http://schemas.microsoft.com/office/drawing/2014/main" val="3538933435"/>
                  </a:ext>
                </a:extLst>
              </a:tr>
              <a:tr h="973836">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A4</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EE"/>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The right prospect but no interest.</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EE"/>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Priority but may need specific </a:t>
                      </a:r>
                      <a:r>
                        <a:rPr kumimoji="0" lang="ja-JP" altLang="en-US"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a:t>
                      </a:r>
                      <a:r>
                        <a:rPr kumimoji="0" lang="en-US" altLang="ja-JP"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why now</a:t>
                      </a:r>
                      <a:r>
                        <a:rPr kumimoji="0" lang="ja-JP" altLang="en-US"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a:t>
                      </a:r>
                      <a:r>
                        <a:rPr kumimoji="0" lang="en-US" altLang="ja-JP"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 messaging.</a:t>
                      </a:r>
                      <a:endParaRPr kumimoji="0" lang="en-US" altLang="en-US"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endParaRP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EE"/>
                    </a:solidFill>
                  </a:tcPr>
                </a:tc>
                <a:extLst>
                  <a:ext uri="{0D108BD9-81ED-4DB2-BD59-A6C34878D82A}">
                    <a16:rowId xmlns:a16="http://schemas.microsoft.com/office/drawing/2014/main" val="1648923028"/>
                  </a:ext>
                </a:extLst>
              </a:tr>
              <a:tr h="973836">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B1</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F7"/>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Good fit and very interested.</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F7"/>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Send to sales queue for follow-up.</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F7"/>
                    </a:solidFill>
                  </a:tcPr>
                </a:tc>
                <a:extLst>
                  <a:ext uri="{0D108BD9-81ED-4DB2-BD59-A6C34878D82A}">
                    <a16:rowId xmlns:a16="http://schemas.microsoft.com/office/drawing/2014/main" val="4282688307"/>
                  </a:ext>
                </a:extLst>
              </a:tr>
              <a:tr h="973836">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C1</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EE"/>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Not the ideal prospect but very interested.</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EE"/>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Will they ever be a good fit? Continue to nurture.</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0EE"/>
                    </a:solidFill>
                  </a:tcPr>
                </a:tc>
                <a:extLst>
                  <a:ext uri="{0D108BD9-81ED-4DB2-BD59-A6C34878D82A}">
                    <a16:rowId xmlns:a16="http://schemas.microsoft.com/office/drawing/2014/main" val="4038026205"/>
                  </a:ext>
                </a:extLst>
              </a:tr>
              <a:tr h="703326">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D4</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F7"/>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Wrong Fit. No interest.</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F7"/>
                    </a:solidFill>
                  </a:tcPr>
                </a:tc>
                <a:tc>
                  <a:txBody>
                    <a:bodyPr/>
                    <a:lstStyle>
                      <a:lvl1pPr eaLnBrk="0" hangingPunct="0">
                        <a:spcBef>
                          <a:spcPct val="20000"/>
                        </a:spcBef>
                        <a:defRPr sz="2800">
                          <a:solidFill>
                            <a:schemeClr val="tx2"/>
                          </a:solidFill>
                          <a:latin typeface="Franklin Gothic Medium" panose="020B0603020102020204" pitchFamily="34" charset="0"/>
                          <a:ea typeface="ＭＳ Ｐゴシック" panose="020B0600070205080204" pitchFamily="34" charset="-128"/>
                        </a:defRPr>
                      </a:lvl1pPr>
                      <a:lvl2pPr marL="742950" indent="-285750" eaLnBrk="0" hangingPunct="0">
                        <a:spcBef>
                          <a:spcPct val="20000"/>
                        </a:spcBef>
                        <a:buSzPct val="85000"/>
                        <a:defRPr sz="2400">
                          <a:solidFill>
                            <a:schemeClr val="tx2"/>
                          </a:solidFill>
                          <a:latin typeface="Franklin Gothic Medium" panose="020B0603020102020204" pitchFamily="34" charset="0"/>
                          <a:ea typeface="ＭＳ Ｐゴシック" panose="020B0600070205080204" pitchFamily="34" charset="-128"/>
                        </a:defRPr>
                      </a:lvl2pPr>
                      <a:lvl3pPr marL="1143000" indent="-228600" eaLnBrk="0" hangingPunct="0">
                        <a:spcBef>
                          <a:spcPct val="20000"/>
                        </a:spcBef>
                        <a:buClr>
                          <a:schemeClr val="tx1"/>
                        </a:buClr>
                        <a:buSzPct val="135000"/>
                        <a:buFont typeface="Arial" panose="020B0604020202020204" pitchFamily="34" charset="0"/>
                        <a:defRPr sz="2000">
                          <a:solidFill>
                            <a:schemeClr val="tx2"/>
                          </a:solidFill>
                          <a:latin typeface="Franklin Gothic Medium" panose="020B0603020102020204" pitchFamily="34" charset="0"/>
                          <a:ea typeface="ＭＳ Ｐゴシック" panose="020B0600070205080204" pitchFamily="34" charset="-128"/>
                        </a:defRPr>
                      </a:lvl3pPr>
                      <a:lvl4pPr marL="1600200" indent="-228600" eaLnBrk="0" hangingPunct="0">
                        <a:spcBef>
                          <a:spcPct val="20000"/>
                        </a:spcBef>
                        <a:buClr>
                          <a:schemeClr val="tx1"/>
                        </a:buClr>
                        <a:buSzPct val="75000"/>
                        <a:buFont typeface="Courier New" panose="02070309020205020404" pitchFamily="49" charset="0"/>
                        <a:defRPr>
                          <a:solidFill>
                            <a:schemeClr val="tx2"/>
                          </a:solidFill>
                          <a:latin typeface="Franklin Gothic Medium" panose="020B0603020102020204" pitchFamily="34" charset="0"/>
                          <a:ea typeface="ＭＳ Ｐゴシック" panose="020B0600070205080204" pitchFamily="34" charset="-128"/>
                        </a:defRPr>
                      </a:lvl4pPr>
                      <a:lvl5pPr marL="2057400" indent="-228600" eaLnBrk="0" hangingPunct="0">
                        <a:spcBef>
                          <a:spcPct val="20000"/>
                        </a:spcBef>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Franklin Gothic Medium" panose="020B0603020102020204" pitchFamily="34" charset="0"/>
                        <a:defRPr>
                          <a:solidFill>
                            <a:schemeClr val="tx2"/>
                          </a:solidFill>
                          <a:latin typeface="Franklin Gothic Medium" panose="020B06030201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2"/>
                          </a:solidFill>
                          <a:effectLst/>
                          <a:latin typeface="Arial" panose="020B0604020202020204" pitchFamily="34" charset="0"/>
                          <a:ea typeface="ＭＳ Ｐゴシック" panose="020B0600070205080204" pitchFamily="34" charset="-128"/>
                          <a:cs typeface="Arial" panose="020B0604020202020204" pitchFamily="34" charset="0"/>
                        </a:rPr>
                        <a:t>Fulfill request and segment out.</a:t>
                      </a:r>
                    </a:p>
                  </a:txBody>
                  <a:tcPr marL="182880" marR="182880" marT="91440" marB="9144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F7"/>
                    </a:solidFill>
                  </a:tcPr>
                </a:tc>
                <a:extLst>
                  <a:ext uri="{0D108BD9-81ED-4DB2-BD59-A6C34878D82A}">
                    <a16:rowId xmlns:a16="http://schemas.microsoft.com/office/drawing/2014/main" val="1189195562"/>
                  </a:ext>
                </a:extLst>
              </a:tr>
            </a:tbl>
          </a:graphicData>
        </a:graphic>
      </p:graphicFrame>
      <p:sp>
        <p:nvSpPr>
          <p:cNvPr id="3" name="TextBox 2">
            <a:extLst>
              <a:ext uri="{FF2B5EF4-FFF2-40B4-BE49-F238E27FC236}">
                <a16:creationId xmlns:a16="http://schemas.microsoft.com/office/drawing/2014/main" id="{AE33BFCF-2363-4717-A6A8-012A9AE6261C}"/>
              </a:ext>
            </a:extLst>
          </p:cNvPr>
          <p:cNvSpPr txBox="1"/>
          <p:nvPr/>
        </p:nvSpPr>
        <p:spPr>
          <a:xfrm>
            <a:off x="7957959" y="1304926"/>
            <a:ext cx="828675" cy="830997"/>
          </a:xfrm>
          <a:prstGeom prst="rect">
            <a:avLst/>
          </a:prstGeom>
          <a:solidFill>
            <a:srgbClr val="00A79D"/>
          </a:solidFill>
        </p:spPr>
        <p:txBody>
          <a:bodyPr wrap="square" rtlCol="0">
            <a:spAutoFit/>
          </a:bodyPr>
          <a:lstStyle/>
          <a:p>
            <a:pPr algn="ctr"/>
            <a:r>
              <a:rPr lang="en-US" sz="4800" b="1" dirty="0">
                <a:latin typeface="Arial" panose="020B0604020202020204" pitchFamily="34" charset="0"/>
                <a:cs typeface="Arial" panose="020B0604020202020204" pitchFamily="34" charset="0"/>
              </a:rPr>
              <a:t>A</a:t>
            </a:r>
          </a:p>
        </p:txBody>
      </p:sp>
      <p:sp>
        <p:nvSpPr>
          <p:cNvPr id="8" name="TextBox 7">
            <a:extLst>
              <a:ext uri="{FF2B5EF4-FFF2-40B4-BE49-F238E27FC236}">
                <a16:creationId xmlns:a16="http://schemas.microsoft.com/office/drawing/2014/main" id="{99F8A409-17EF-4AD5-B3B8-5C40603F7C2D}"/>
              </a:ext>
            </a:extLst>
          </p:cNvPr>
          <p:cNvSpPr txBox="1"/>
          <p:nvPr/>
        </p:nvSpPr>
        <p:spPr>
          <a:xfrm>
            <a:off x="8834259" y="1304926"/>
            <a:ext cx="828675" cy="830997"/>
          </a:xfrm>
          <a:prstGeom prst="rect">
            <a:avLst/>
          </a:prstGeom>
          <a:solidFill>
            <a:srgbClr val="00A79D"/>
          </a:solidFill>
        </p:spPr>
        <p:txBody>
          <a:bodyPr wrap="square" rtlCol="0">
            <a:spAutoFit/>
          </a:bodyPr>
          <a:lstStyle/>
          <a:p>
            <a:pPr algn="ctr"/>
            <a:r>
              <a:rPr lang="en-US" sz="4800" b="1" dirty="0">
                <a:latin typeface="Arial" panose="020B0604020202020204" pitchFamily="34" charset="0"/>
                <a:cs typeface="Arial" panose="020B0604020202020204" pitchFamily="34" charset="0"/>
              </a:rPr>
              <a:t>1</a:t>
            </a:r>
          </a:p>
        </p:txBody>
      </p:sp>
      <p:sp>
        <p:nvSpPr>
          <p:cNvPr id="4" name="TextBox 3">
            <a:extLst>
              <a:ext uri="{FF2B5EF4-FFF2-40B4-BE49-F238E27FC236}">
                <a16:creationId xmlns:a16="http://schemas.microsoft.com/office/drawing/2014/main" id="{79AB2B6E-56D7-43B4-BD89-0400651CCFF2}"/>
              </a:ext>
            </a:extLst>
          </p:cNvPr>
          <p:cNvSpPr txBox="1"/>
          <p:nvPr/>
        </p:nvSpPr>
        <p:spPr>
          <a:xfrm>
            <a:off x="6195834" y="1397258"/>
            <a:ext cx="1685925" cy="646331"/>
          </a:xfrm>
          <a:prstGeom prst="rect">
            <a:avLst/>
          </a:prstGeom>
          <a:noFill/>
        </p:spPr>
        <p:txBody>
          <a:bodyPr wrap="square" rtlCol="0">
            <a:spAutoFit/>
          </a:bodyPr>
          <a:lstStyle/>
          <a:p>
            <a:pPr algn="r"/>
            <a:r>
              <a:rPr lang="en-US" dirty="0">
                <a:latin typeface="Arial" panose="020B0604020202020204" pitchFamily="34" charset="0"/>
                <a:cs typeface="Arial" panose="020B0604020202020204" pitchFamily="34" charset="0"/>
              </a:rPr>
              <a:t>Profile Fit </a:t>
            </a:r>
          </a:p>
          <a:p>
            <a:pPr algn="r"/>
            <a:r>
              <a:rPr lang="en-US" dirty="0">
                <a:latin typeface="Arial" panose="020B0604020202020204" pitchFamily="34" charset="0"/>
                <a:cs typeface="Arial" panose="020B0604020202020204" pitchFamily="34" charset="0"/>
              </a:rPr>
              <a:t>of Customer</a:t>
            </a:r>
          </a:p>
        </p:txBody>
      </p:sp>
      <p:sp>
        <p:nvSpPr>
          <p:cNvPr id="10" name="TextBox 9">
            <a:extLst>
              <a:ext uri="{FF2B5EF4-FFF2-40B4-BE49-F238E27FC236}">
                <a16:creationId xmlns:a16="http://schemas.microsoft.com/office/drawing/2014/main" id="{7DDDCA0E-9B3F-4C91-AFF5-4A53A3DB2D87}"/>
              </a:ext>
            </a:extLst>
          </p:cNvPr>
          <p:cNvSpPr txBox="1"/>
          <p:nvPr/>
        </p:nvSpPr>
        <p:spPr>
          <a:xfrm>
            <a:off x="9710559" y="1397257"/>
            <a:ext cx="208407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Level of Interest </a:t>
            </a:r>
          </a:p>
          <a:p>
            <a:r>
              <a:rPr lang="en-US" dirty="0">
                <a:latin typeface="Arial" panose="020B0604020202020204" pitchFamily="34" charset="0"/>
                <a:cs typeface="Arial" panose="020B0604020202020204" pitchFamily="34" charset="0"/>
              </a:rPr>
              <a:t>of Customer</a:t>
            </a:r>
          </a:p>
        </p:txBody>
      </p:sp>
    </p:spTree>
    <p:extLst>
      <p:ext uri="{BB962C8B-B14F-4D97-AF65-F5344CB8AC3E}">
        <p14:creationId xmlns:p14="http://schemas.microsoft.com/office/powerpoint/2010/main" val="1002499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8"/>
          <p:cNvSpPr/>
          <p:nvPr/>
        </p:nvSpPr>
        <p:spPr>
          <a:xfrm>
            <a:off x="-190452" y="6351587"/>
            <a:ext cx="477921" cy="504699"/>
          </a:xfrm>
          <a:prstGeom prst="rect">
            <a:avLst/>
          </a:prstGeom>
          <a:noFill/>
        </p:spPr>
        <p:txBody>
          <a:bodyPr wrap="square" lIns="0" tIns="0" rIns="0" bIns="0" rtlCol="0" anchor="ctr"/>
          <a:lstStyle/>
          <a:p>
            <a:pPr algn="r">
              <a:spcAft>
                <a:spcPts val="600"/>
              </a:spcAft>
              <a:buNone/>
            </a:pPr>
            <a:r>
              <a:rPr lang="en-US" sz="1400" dirty="0">
                <a:solidFill>
                  <a:srgbClr val="000000">
                    <a:alpha val="90000"/>
                  </a:srgbClr>
                </a:solidFill>
                <a:latin typeface="Montserrat" pitchFamily="34" charset="0"/>
                <a:ea typeface="Montserrat" pitchFamily="34" charset="-122"/>
                <a:cs typeface="Montserrat" pitchFamily="34" charset="-120"/>
              </a:rPr>
              <a:t>5</a:t>
            </a:r>
            <a:endParaRPr lang="en-US" dirty="0"/>
          </a:p>
        </p:txBody>
      </p:sp>
      <p:sp>
        <p:nvSpPr>
          <p:cNvPr id="26" name="Content Placeholder 25">
            <a:extLst>
              <a:ext uri="{FF2B5EF4-FFF2-40B4-BE49-F238E27FC236}">
                <a16:creationId xmlns:a16="http://schemas.microsoft.com/office/drawing/2014/main" id="{AC5153CE-A5E5-1B4A-B64C-06B13679B946}"/>
              </a:ext>
            </a:extLst>
          </p:cNvPr>
          <p:cNvSpPr>
            <a:spLocks noGrp="1"/>
          </p:cNvSpPr>
          <p:nvPr>
            <p:ph idx="1"/>
          </p:nvPr>
        </p:nvSpPr>
        <p:spPr>
          <a:xfrm>
            <a:off x="1657350" y="1568671"/>
            <a:ext cx="2200276" cy="3260504"/>
          </a:xfrm>
        </p:spPr>
        <p:txBody>
          <a:bodyPr>
            <a:normAutofit/>
          </a:bodyPr>
          <a:lstStyle/>
          <a:p>
            <a:r>
              <a:rPr lang="en-US" sz="1800" dirty="0"/>
              <a:t>PURL templates have been transferred to Eloqua</a:t>
            </a:r>
            <a:br>
              <a:rPr lang="en-US" sz="1800" dirty="0"/>
            </a:br>
            <a:endParaRPr lang="en-US" sz="1800" dirty="0"/>
          </a:p>
          <a:p>
            <a:r>
              <a:rPr lang="en-US" sz="1800" dirty="0"/>
              <a:t>We are now working on populating the necessary variable data to launch PURLs</a:t>
            </a:r>
          </a:p>
        </p:txBody>
      </p:sp>
      <p:sp>
        <p:nvSpPr>
          <p:cNvPr id="17" name="Title 16">
            <a:extLst>
              <a:ext uri="{FF2B5EF4-FFF2-40B4-BE49-F238E27FC236}">
                <a16:creationId xmlns:a16="http://schemas.microsoft.com/office/drawing/2014/main" id="{0878A374-4767-B448-A903-2839B8BFCE38}"/>
              </a:ext>
            </a:extLst>
          </p:cNvPr>
          <p:cNvSpPr>
            <a:spLocks noGrp="1"/>
          </p:cNvSpPr>
          <p:nvPr>
            <p:ph type="title"/>
          </p:nvPr>
        </p:nvSpPr>
        <p:spPr/>
        <p:txBody>
          <a:bodyPr/>
          <a:lstStyle/>
          <a:p>
            <a:r>
              <a:rPr lang="en-US" dirty="0"/>
              <a:t>WHAT’S NEXT ON ELOQUA?</a:t>
            </a:r>
          </a:p>
        </p:txBody>
      </p:sp>
      <p:sp>
        <p:nvSpPr>
          <p:cNvPr id="2" name="TextBox 1">
            <a:extLst>
              <a:ext uri="{FF2B5EF4-FFF2-40B4-BE49-F238E27FC236}">
                <a16:creationId xmlns:a16="http://schemas.microsoft.com/office/drawing/2014/main" id="{B7BC95E6-A0A1-4C93-B3E4-31093571E2FE}"/>
              </a:ext>
            </a:extLst>
          </p:cNvPr>
          <p:cNvSpPr txBox="1"/>
          <p:nvPr/>
        </p:nvSpPr>
        <p:spPr>
          <a:xfrm>
            <a:off x="1657350" y="923925"/>
            <a:ext cx="4712970" cy="523220"/>
          </a:xfrm>
          <a:prstGeom prst="rect">
            <a:avLst/>
          </a:prstGeom>
          <a:noFill/>
        </p:spPr>
        <p:txBody>
          <a:bodyPr wrap="square" rtlCol="0">
            <a:spAutoFit/>
          </a:bodyPr>
          <a:lstStyle/>
          <a:p>
            <a:r>
              <a:rPr lang="en-US" sz="2800" b="1" dirty="0">
                <a:solidFill>
                  <a:srgbClr val="4E66A4"/>
                </a:solidFill>
                <a:latin typeface="Arial" panose="020B0604020202020204" pitchFamily="34" charset="0"/>
                <a:cs typeface="Arial" panose="020B0604020202020204" pitchFamily="34" charset="0"/>
              </a:rPr>
              <a:t>PERSONLIZED URLs</a:t>
            </a:r>
          </a:p>
        </p:txBody>
      </p:sp>
      <p:pic>
        <p:nvPicPr>
          <p:cNvPr id="10" name="USC PURL 2022">
            <a:hlinkClick r:id="" action="ppaction://media"/>
            <a:extLst>
              <a:ext uri="{FF2B5EF4-FFF2-40B4-BE49-F238E27FC236}">
                <a16:creationId xmlns:a16="http://schemas.microsoft.com/office/drawing/2014/main" id="{8B5ED072-1CF0-4344-AF91-17D45F39CF4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782876" y="2057400"/>
            <a:ext cx="8171634" cy="454653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5707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00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8"/>
          <p:cNvSpPr/>
          <p:nvPr/>
        </p:nvSpPr>
        <p:spPr>
          <a:xfrm>
            <a:off x="-190452" y="6351587"/>
            <a:ext cx="477921" cy="504699"/>
          </a:xfrm>
          <a:prstGeom prst="rect">
            <a:avLst/>
          </a:prstGeom>
          <a:noFill/>
        </p:spPr>
        <p:txBody>
          <a:bodyPr wrap="square" lIns="0" tIns="0" rIns="0" bIns="0" rtlCol="0" anchor="ctr"/>
          <a:lstStyle/>
          <a:p>
            <a:pPr algn="r">
              <a:spcAft>
                <a:spcPts val="600"/>
              </a:spcAft>
              <a:buNone/>
            </a:pPr>
            <a:r>
              <a:rPr lang="en-US" sz="1400" dirty="0">
                <a:solidFill>
                  <a:srgbClr val="000000">
                    <a:alpha val="90000"/>
                  </a:srgbClr>
                </a:solidFill>
                <a:latin typeface="Montserrat" pitchFamily="34" charset="0"/>
                <a:ea typeface="Montserrat" pitchFamily="34" charset="-122"/>
                <a:cs typeface="Montserrat" pitchFamily="34" charset="-120"/>
              </a:rPr>
              <a:t>5</a:t>
            </a:r>
            <a:endParaRPr lang="en-US" dirty="0"/>
          </a:p>
        </p:txBody>
      </p:sp>
      <p:sp>
        <p:nvSpPr>
          <p:cNvPr id="26" name="Content Placeholder 25">
            <a:extLst>
              <a:ext uri="{FF2B5EF4-FFF2-40B4-BE49-F238E27FC236}">
                <a16:creationId xmlns:a16="http://schemas.microsoft.com/office/drawing/2014/main" id="{AC5153CE-A5E5-1B4A-B64C-06B13679B946}"/>
              </a:ext>
            </a:extLst>
          </p:cNvPr>
          <p:cNvSpPr>
            <a:spLocks noGrp="1"/>
          </p:cNvSpPr>
          <p:nvPr>
            <p:ph idx="1"/>
          </p:nvPr>
        </p:nvSpPr>
        <p:spPr>
          <a:xfrm>
            <a:off x="1657349" y="1568670"/>
            <a:ext cx="2190751" cy="5152169"/>
          </a:xfrm>
        </p:spPr>
        <p:txBody>
          <a:bodyPr>
            <a:normAutofit lnSpcReduction="10000"/>
          </a:bodyPr>
          <a:lstStyle/>
          <a:p>
            <a:r>
              <a:rPr lang="en-US" sz="1800" dirty="0"/>
              <a:t>With the drag and drop landing page builder, clients can eventually build their own PURLs with their own assets</a:t>
            </a:r>
            <a:br>
              <a:rPr lang="en-US" sz="1800" dirty="0"/>
            </a:br>
            <a:endParaRPr lang="en-US" sz="1800" dirty="0"/>
          </a:p>
          <a:p>
            <a:r>
              <a:rPr lang="en-US" sz="1800" dirty="0"/>
              <a:t>The </a:t>
            </a:r>
            <a:r>
              <a:rPr lang="en-US" sz="1800" dirty="0" err="1"/>
              <a:t>FanOne</a:t>
            </a:r>
            <a:r>
              <a:rPr lang="en-US" sz="1800" dirty="0"/>
              <a:t> team would then take over to configure the variable data on the PURL</a:t>
            </a:r>
            <a:br>
              <a:rPr lang="en-US" sz="1800" dirty="0"/>
            </a:br>
            <a:endParaRPr lang="en-US" sz="1800" dirty="0"/>
          </a:p>
          <a:p>
            <a:r>
              <a:rPr lang="en-US" sz="1800" dirty="0"/>
              <a:t>This will allow for more flexibility and shorter production timelines</a:t>
            </a:r>
          </a:p>
        </p:txBody>
      </p:sp>
      <p:sp>
        <p:nvSpPr>
          <p:cNvPr id="17" name="Title 16">
            <a:extLst>
              <a:ext uri="{FF2B5EF4-FFF2-40B4-BE49-F238E27FC236}">
                <a16:creationId xmlns:a16="http://schemas.microsoft.com/office/drawing/2014/main" id="{0878A374-4767-B448-A903-2839B8BFCE38}"/>
              </a:ext>
            </a:extLst>
          </p:cNvPr>
          <p:cNvSpPr>
            <a:spLocks noGrp="1"/>
          </p:cNvSpPr>
          <p:nvPr>
            <p:ph type="title"/>
          </p:nvPr>
        </p:nvSpPr>
        <p:spPr/>
        <p:txBody>
          <a:bodyPr/>
          <a:lstStyle/>
          <a:p>
            <a:r>
              <a:rPr lang="en-US" dirty="0"/>
              <a:t>WHAT’S NEXT ON ELOQUA?</a:t>
            </a:r>
          </a:p>
        </p:txBody>
      </p:sp>
      <p:sp>
        <p:nvSpPr>
          <p:cNvPr id="2" name="TextBox 1">
            <a:extLst>
              <a:ext uri="{FF2B5EF4-FFF2-40B4-BE49-F238E27FC236}">
                <a16:creationId xmlns:a16="http://schemas.microsoft.com/office/drawing/2014/main" id="{B7BC95E6-A0A1-4C93-B3E4-31093571E2FE}"/>
              </a:ext>
            </a:extLst>
          </p:cNvPr>
          <p:cNvSpPr txBox="1"/>
          <p:nvPr/>
        </p:nvSpPr>
        <p:spPr>
          <a:xfrm>
            <a:off x="1657350" y="923925"/>
            <a:ext cx="4712970" cy="523220"/>
          </a:xfrm>
          <a:prstGeom prst="rect">
            <a:avLst/>
          </a:prstGeom>
          <a:noFill/>
        </p:spPr>
        <p:txBody>
          <a:bodyPr wrap="square" rtlCol="0">
            <a:spAutoFit/>
          </a:bodyPr>
          <a:lstStyle/>
          <a:p>
            <a:r>
              <a:rPr lang="en-US" sz="2800" b="1" dirty="0">
                <a:solidFill>
                  <a:srgbClr val="4E66A4"/>
                </a:solidFill>
                <a:latin typeface="Arial" panose="020B0604020202020204" pitchFamily="34" charset="0"/>
                <a:cs typeface="Arial" panose="020B0604020202020204" pitchFamily="34" charset="0"/>
              </a:rPr>
              <a:t>PERSONLIZED URLs</a:t>
            </a:r>
          </a:p>
        </p:txBody>
      </p:sp>
      <p:pic>
        <p:nvPicPr>
          <p:cNvPr id="3" name="Michigan PURL 2022">
            <a:hlinkClick r:id="" action="ppaction://media"/>
            <a:extLst>
              <a:ext uri="{FF2B5EF4-FFF2-40B4-BE49-F238E27FC236}">
                <a16:creationId xmlns:a16="http://schemas.microsoft.com/office/drawing/2014/main" id="{194ADC55-0A66-4397-A3D3-4DE0AAC0876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83355" y="1570446"/>
            <a:ext cx="8096250" cy="471817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2205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2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8"/>
          <p:cNvSpPr/>
          <p:nvPr/>
        </p:nvSpPr>
        <p:spPr>
          <a:xfrm>
            <a:off x="-190452" y="6351587"/>
            <a:ext cx="477921" cy="504699"/>
          </a:xfrm>
          <a:prstGeom prst="rect">
            <a:avLst/>
          </a:prstGeom>
          <a:noFill/>
        </p:spPr>
        <p:txBody>
          <a:bodyPr wrap="square" lIns="0" tIns="0" rIns="0" bIns="0" rtlCol="0" anchor="ctr"/>
          <a:lstStyle/>
          <a:p>
            <a:pPr algn="r">
              <a:spcAft>
                <a:spcPts val="600"/>
              </a:spcAft>
              <a:buNone/>
            </a:pPr>
            <a:r>
              <a:rPr lang="en-US" sz="1400" dirty="0">
                <a:solidFill>
                  <a:srgbClr val="000000">
                    <a:alpha val="90000"/>
                  </a:srgbClr>
                </a:solidFill>
                <a:latin typeface="Montserrat" pitchFamily="34" charset="0"/>
                <a:ea typeface="Montserrat" pitchFamily="34" charset="-122"/>
                <a:cs typeface="Montserrat" pitchFamily="34" charset="-120"/>
              </a:rPr>
              <a:t>5</a:t>
            </a:r>
            <a:endParaRPr lang="en-US" dirty="0"/>
          </a:p>
        </p:txBody>
      </p:sp>
      <p:sp>
        <p:nvSpPr>
          <p:cNvPr id="17" name="Title 16">
            <a:extLst>
              <a:ext uri="{FF2B5EF4-FFF2-40B4-BE49-F238E27FC236}">
                <a16:creationId xmlns:a16="http://schemas.microsoft.com/office/drawing/2014/main" id="{0878A374-4767-B448-A903-2839B8BFCE38}"/>
              </a:ext>
            </a:extLst>
          </p:cNvPr>
          <p:cNvSpPr>
            <a:spLocks noGrp="1"/>
          </p:cNvSpPr>
          <p:nvPr>
            <p:ph type="title"/>
          </p:nvPr>
        </p:nvSpPr>
        <p:spPr/>
        <p:txBody>
          <a:bodyPr/>
          <a:lstStyle/>
          <a:p>
            <a:r>
              <a:rPr lang="en-US" dirty="0"/>
              <a:t>WHAT’S NEXT ON ELOQUA?</a:t>
            </a:r>
          </a:p>
        </p:txBody>
      </p:sp>
      <p:sp>
        <p:nvSpPr>
          <p:cNvPr id="2" name="TextBox 1">
            <a:extLst>
              <a:ext uri="{FF2B5EF4-FFF2-40B4-BE49-F238E27FC236}">
                <a16:creationId xmlns:a16="http://schemas.microsoft.com/office/drawing/2014/main" id="{B7BC95E6-A0A1-4C93-B3E4-31093571E2FE}"/>
              </a:ext>
            </a:extLst>
          </p:cNvPr>
          <p:cNvSpPr txBox="1"/>
          <p:nvPr/>
        </p:nvSpPr>
        <p:spPr>
          <a:xfrm>
            <a:off x="1657349" y="923925"/>
            <a:ext cx="8877301" cy="523220"/>
          </a:xfrm>
          <a:prstGeom prst="rect">
            <a:avLst/>
          </a:prstGeom>
          <a:noFill/>
        </p:spPr>
        <p:txBody>
          <a:bodyPr wrap="square" rtlCol="0">
            <a:spAutoFit/>
          </a:bodyPr>
          <a:lstStyle/>
          <a:p>
            <a:r>
              <a:rPr lang="en-US" sz="2800" b="1" dirty="0">
                <a:solidFill>
                  <a:srgbClr val="4E66A4"/>
                </a:solidFill>
                <a:latin typeface="Arial" panose="020B0604020202020204" pitchFamily="34" charset="0"/>
                <a:cs typeface="Arial" panose="020B0604020202020204" pitchFamily="34" charset="0"/>
              </a:rPr>
              <a:t>ORACLE SPORTS COMMUNITY</a:t>
            </a:r>
          </a:p>
        </p:txBody>
      </p:sp>
      <p:pic>
        <p:nvPicPr>
          <p:cNvPr id="6" name="Picture 5">
            <a:extLst>
              <a:ext uri="{FF2B5EF4-FFF2-40B4-BE49-F238E27FC236}">
                <a16:creationId xmlns:a16="http://schemas.microsoft.com/office/drawing/2014/main" id="{8C195B0B-CCFB-42BE-BBB2-602D39C6C48A}"/>
              </a:ext>
            </a:extLst>
          </p:cNvPr>
          <p:cNvPicPr>
            <a:picLocks noChangeAspect="1"/>
          </p:cNvPicPr>
          <p:nvPr/>
        </p:nvPicPr>
        <p:blipFill>
          <a:blip r:embed="rId3"/>
          <a:stretch>
            <a:fillRect/>
          </a:stretch>
        </p:blipFill>
        <p:spPr>
          <a:xfrm>
            <a:off x="1778719" y="1462723"/>
            <a:ext cx="5890546" cy="3009069"/>
          </a:xfrm>
          <a:prstGeom prst="rect">
            <a:avLst/>
          </a:prstGeom>
        </p:spPr>
      </p:pic>
      <p:pic>
        <p:nvPicPr>
          <p:cNvPr id="8" name="Picture 7">
            <a:extLst>
              <a:ext uri="{FF2B5EF4-FFF2-40B4-BE49-F238E27FC236}">
                <a16:creationId xmlns:a16="http://schemas.microsoft.com/office/drawing/2014/main" id="{32E12F51-D8AB-44CF-B69F-B5F4181600D5}"/>
              </a:ext>
            </a:extLst>
          </p:cNvPr>
          <p:cNvPicPr>
            <a:picLocks noChangeAspect="1"/>
          </p:cNvPicPr>
          <p:nvPr/>
        </p:nvPicPr>
        <p:blipFill>
          <a:blip r:embed="rId4"/>
          <a:stretch>
            <a:fillRect/>
          </a:stretch>
        </p:blipFill>
        <p:spPr>
          <a:xfrm>
            <a:off x="5270058" y="3039496"/>
            <a:ext cx="3319114" cy="3818504"/>
          </a:xfrm>
          <a:prstGeom prst="rect">
            <a:avLst/>
          </a:prstGeom>
        </p:spPr>
      </p:pic>
      <p:pic>
        <p:nvPicPr>
          <p:cNvPr id="10" name="Picture 9">
            <a:extLst>
              <a:ext uri="{FF2B5EF4-FFF2-40B4-BE49-F238E27FC236}">
                <a16:creationId xmlns:a16="http://schemas.microsoft.com/office/drawing/2014/main" id="{D7F01B0E-A8C6-43F9-9EF8-F29BABEA47FD}"/>
              </a:ext>
            </a:extLst>
          </p:cNvPr>
          <p:cNvPicPr>
            <a:picLocks noChangeAspect="1"/>
          </p:cNvPicPr>
          <p:nvPr/>
        </p:nvPicPr>
        <p:blipFill>
          <a:blip r:embed="rId5"/>
          <a:stretch>
            <a:fillRect/>
          </a:stretch>
        </p:blipFill>
        <p:spPr>
          <a:xfrm>
            <a:off x="1829762" y="4487370"/>
            <a:ext cx="3298490" cy="2368916"/>
          </a:xfrm>
          <a:prstGeom prst="rect">
            <a:avLst/>
          </a:prstGeom>
        </p:spPr>
      </p:pic>
      <p:pic>
        <p:nvPicPr>
          <p:cNvPr id="14" name="Picture 13">
            <a:extLst>
              <a:ext uri="{FF2B5EF4-FFF2-40B4-BE49-F238E27FC236}">
                <a16:creationId xmlns:a16="http://schemas.microsoft.com/office/drawing/2014/main" id="{064B550B-C7C1-4005-9B4A-2E46B29816B0}"/>
              </a:ext>
            </a:extLst>
          </p:cNvPr>
          <p:cNvPicPr>
            <a:picLocks noChangeAspect="1"/>
          </p:cNvPicPr>
          <p:nvPr/>
        </p:nvPicPr>
        <p:blipFill>
          <a:blip r:embed="rId6"/>
          <a:stretch>
            <a:fillRect/>
          </a:stretch>
        </p:blipFill>
        <p:spPr>
          <a:xfrm>
            <a:off x="8591884" y="3039495"/>
            <a:ext cx="3600115" cy="3818504"/>
          </a:xfrm>
          <a:prstGeom prst="rect">
            <a:avLst/>
          </a:prstGeom>
        </p:spPr>
      </p:pic>
    </p:spTree>
    <p:extLst>
      <p:ext uri="{BB962C8B-B14F-4D97-AF65-F5344CB8AC3E}">
        <p14:creationId xmlns:p14="http://schemas.microsoft.com/office/powerpoint/2010/main" val="21122117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26DAE1-70B2-6840-92F3-0DCCE4A62710}"/>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3503A1D-0B7D-BB43-9016-76DD6CDB9973}"/>
              </a:ext>
            </a:extLst>
          </p:cNvPr>
          <p:cNvSpPr>
            <a:spLocks noGrp="1"/>
          </p:cNvSpPr>
          <p:nvPr>
            <p:ph type="body" idx="1"/>
          </p:nvPr>
        </p:nvSpPr>
        <p:spPr/>
        <p:txBody>
          <a:bodyPr/>
          <a:lstStyle/>
          <a:p>
            <a:r>
              <a:rPr lang="en-US" dirty="0"/>
              <a:t>QUESTIONS?</a:t>
            </a:r>
          </a:p>
        </p:txBody>
      </p:sp>
      <p:sp>
        <p:nvSpPr>
          <p:cNvPr id="6" name="Text Placeholder 5">
            <a:extLst>
              <a:ext uri="{FF2B5EF4-FFF2-40B4-BE49-F238E27FC236}">
                <a16:creationId xmlns:a16="http://schemas.microsoft.com/office/drawing/2014/main" id="{31241593-B531-8C43-9C90-DE5E7254E072}"/>
              </a:ext>
            </a:extLst>
          </p:cNvPr>
          <p:cNvSpPr>
            <a:spLocks noGrp="1"/>
          </p:cNvSpPr>
          <p:nvPr>
            <p:ph type="body" idx="10"/>
          </p:nvPr>
        </p:nvSpPr>
        <p:spPr/>
        <p:txBody>
          <a:bodyPr>
            <a:normAutofit/>
          </a:bodyPr>
          <a:lstStyle/>
          <a:p>
            <a:r>
              <a:rPr lang="en-US" sz="2000" dirty="0"/>
              <a:t>Please complete the online session evaluation.</a:t>
            </a:r>
          </a:p>
        </p:txBody>
      </p:sp>
      <p:pic>
        <p:nvPicPr>
          <p:cNvPr id="7" name="Picture 6" descr="A picture containing text, screenshot, monitor&#10;&#10;Description automatically generated">
            <a:extLst>
              <a:ext uri="{FF2B5EF4-FFF2-40B4-BE49-F238E27FC236}">
                <a16:creationId xmlns:a16="http://schemas.microsoft.com/office/drawing/2014/main" id="{69AAE07B-1D26-794C-83D6-197F101019EE}"/>
              </a:ext>
            </a:extLst>
          </p:cNvPr>
          <p:cNvPicPr>
            <a:picLocks noChangeAspect="1"/>
          </p:cNvPicPr>
          <p:nvPr/>
        </p:nvPicPr>
        <p:blipFill>
          <a:blip r:embed="rId2"/>
          <a:stretch>
            <a:fillRect/>
          </a:stretch>
        </p:blipFill>
        <p:spPr>
          <a:xfrm>
            <a:off x="1508784" y="2562198"/>
            <a:ext cx="2756138" cy="5029200"/>
          </a:xfrm>
          <a:prstGeom prst="rect">
            <a:avLst/>
          </a:prstGeom>
        </p:spPr>
      </p:pic>
    </p:spTree>
    <p:extLst>
      <p:ext uri="{BB962C8B-B14F-4D97-AF65-F5344CB8AC3E}">
        <p14:creationId xmlns:p14="http://schemas.microsoft.com/office/powerpoint/2010/main" val="3072818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17896</TotalTime>
  <Words>1538</Words>
  <Application>Microsoft Office PowerPoint</Application>
  <PresentationFormat>Widescreen</PresentationFormat>
  <Paragraphs>266</Paragraphs>
  <Slides>42</Slides>
  <Notes>22</Notes>
  <HiddenSlides>0</HiddenSlides>
  <MMClips>4</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42</vt:i4>
      </vt:variant>
    </vt:vector>
  </HeadingPairs>
  <TitlesOfParts>
    <vt:vector size="50" baseType="lpstr">
      <vt:lpstr>Arial</vt:lpstr>
      <vt:lpstr>Calibri</vt:lpstr>
      <vt:lpstr>Helvetica Neue Light</vt:lpstr>
      <vt:lpstr>Montserrat</vt:lpstr>
      <vt:lpstr>Oracle Sans</vt:lpstr>
      <vt:lpstr>Wingdings</vt:lpstr>
      <vt:lpstr>Office Theme</vt:lpstr>
      <vt:lpstr>1_Office Theme</vt:lpstr>
      <vt:lpstr>Oracle Eloqua Showcase</vt:lpstr>
      <vt:lpstr>PowerPoint Presentation</vt:lpstr>
      <vt:lpstr>Mark Campbell </vt:lpstr>
      <vt:lpstr>PowerPoint Presentation</vt:lpstr>
      <vt:lpstr>EVERY FAN BASE IS DIFFERENT  BUT THEY SHARE THE SAME ENTHUSIASM</vt:lpstr>
      <vt:lpstr>THE FAN(ATIC)  Few Industries have advocates tattoo logos on their bodies</vt:lpstr>
      <vt:lpstr>ORACLE’S MISSION</vt:lpstr>
      <vt:lpstr>CURRENT CUSTOMERS</vt:lpstr>
      <vt:lpstr>WHAT WE HEAR FROM SPORTS MARKETERS</vt:lpstr>
      <vt:lpstr>PowerPoint Presentation</vt:lpstr>
      <vt:lpstr>PROMOTING TEAMS</vt:lpstr>
      <vt:lpstr>PowerPoint Presentation</vt:lpstr>
      <vt:lpstr>Kyle Murphy</vt:lpstr>
      <vt:lpstr>PowerPoint Presentation</vt:lpstr>
      <vt:lpstr>WHY ORACLE ELOQUA?</vt:lpstr>
      <vt:lpstr>EFFICIENCY AT ITS BEST – EMAIL CREATION</vt:lpstr>
      <vt:lpstr>EFFICIENCY AT ITS BEST – AUTOMATED CAMPAIGNS</vt:lpstr>
      <vt:lpstr>WHY ORACLE ELOQUA?</vt:lpstr>
      <vt:lpstr>SALES &amp; MARKETING ALIGNMENT</vt:lpstr>
      <vt:lpstr>REPORTING &amp; ANALYTICS</vt:lpstr>
      <vt:lpstr>CLIENT TESTIMONIALS</vt:lpstr>
      <vt:lpstr>Michaela Patt</vt:lpstr>
      <vt:lpstr>ELOQUA TRANSITION PROGRESS</vt:lpstr>
      <vt:lpstr>ELOQUA USE CASE PROGRESS</vt:lpstr>
      <vt:lpstr>EXAMPLES OF LIVE CAMPAIGNS</vt:lpstr>
      <vt:lpstr>EXAMPLES OF LIVE CAMPAIGNS</vt:lpstr>
      <vt:lpstr>EXAMPLES OF LIVE CAMPAIGNS</vt:lpstr>
      <vt:lpstr>EXAMPLES OF LIVE CAMPAIGNS</vt:lpstr>
      <vt:lpstr>EXAMPLES OF LIVE CAMPAIGNS</vt:lpstr>
      <vt:lpstr>EXAMPLES OF LIVE CAMPAIGNS</vt:lpstr>
      <vt:lpstr>EXAMPLES OF LIVE CAMPAIGNS</vt:lpstr>
      <vt:lpstr>EXAMPLES OF LIVE CAMPAIGNS</vt:lpstr>
      <vt:lpstr>EXAMPLES OF LIVE CAMPAIGNS</vt:lpstr>
      <vt:lpstr>ELOQUA USE CASE PROGRESS</vt:lpstr>
      <vt:lpstr>WHAT’S NEXT ON ELOQUA?</vt:lpstr>
      <vt:lpstr>WHAT’S NEXT ON ELOQUA?</vt:lpstr>
      <vt:lpstr>WHAT’S NEXT ON ELOQUA?</vt:lpstr>
      <vt:lpstr>WHAT’S NEXT ON ELOQUA?</vt:lpstr>
      <vt:lpstr>WHAT’S NEXT ON ELOQUA?</vt:lpstr>
      <vt:lpstr>WHAT’S NEXT ON ELOQUA?</vt:lpstr>
      <vt:lpstr>WHAT’S NEXT ON ELOQUA?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Ramsay</dc:creator>
  <cp:lastModifiedBy>Michaela Patt</cp:lastModifiedBy>
  <cp:revision>98</cp:revision>
  <dcterms:created xsi:type="dcterms:W3CDTF">2018-12-20T00:17:00Z</dcterms:created>
  <dcterms:modified xsi:type="dcterms:W3CDTF">2022-02-26T00:50:45Z</dcterms:modified>
</cp:coreProperties>
</file>