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8" r:id="rId2"/>
  </p:sldMasterIdLst>
  <p:notesMasterIdLst>
    <p:notesMasterId r:id="rId43"/>
  </p:notesMasterIdLst>
  <p:handoutMasterIdLst>
    <p:handoutMasterId r:id="rId44"/>
  </p:handoutMasterIdLst>
  <p:sldIdLst>
    <p:sldId id="285" r:id="rId3"/>
    <p:sldId id="258" r:id="rId4"/>
    <p:sldId id="275" r:id="rId5"/>
    <p:sldId id="286" r:id="rId6"/>
    <p:sldId id="287" r:id="rId7"/>
    <p:sldId id="316" r:id="rId8"/>
    <p:sldId id="288" r:id="rId9"/>
    <p:sldId id="299" r:id="rId10"/>
    <p:sldId id="300" r:id="rId11"/>
    <p:sldId id="289" r:id="rId12"/>
    <p:sldId id="266" r:id="rId13"/>
    <p:sldId id="290" r:id="rId14"/>
    <p:sldId id="301" r:id="rId15"/>
    <p:sldId id="291" r:id="rId16"/>
    <p:sldId id="293" r:id="rId17"/>
    <p:sldId id="292" r:id="rId18"/>
    <p:sldId id="302" r:id="rId19"/>
    <p:sldId id="303" r:id="rId20"/>
    <p:sldId id="294" r:id="rId21"/>
    <p:sldId id="296" r:id="rId22"/>
    <p:sldId id="295" r:id="rId23"/>
    <p:sldId id="297" r:id="rId24"/>
    <p:sldId id="313" r:id="rId25"/>
    <p:sldId id="298" r:id="rId26"/>
    <p:sldId id="304" r:id="rId27"/>
    <p:sldId id="283" r:id="rId28"/>
    <p:sldId id="281" r:id="rId29"/>
    <p:sldId id="305" r:id="rId30"/>
    <p:sldId id="315" r:id="rId31"/>
    <p:sldId id="306" r:id="rId32"/>
    <p:sldId id="307" r:id="rId33"/>
    <p:sldId id="308" r:id="rId34"/>
    <p:sldId id="310" r:id="rId35"/>
    <p:sldId id="311" r:id="rId36"/>
    <p:sldId id="317" r:id="rId37"/>
    <p:sldId id="318" r:id="rId38"/>
    <p:sldId id="309" r:id="rId39"/>
    <p:sldId id="312" r:id="rId40"/>
    <p:sldId id="314" r:id="rId41"/>
    <p:sldId id="26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BDBF"/>
    <a:srgbClr val="FFFFFF"/>
    <a:srgbClr val="BF74DD"/>
    <a:srgbClr val="E18FFB"/>
    <a:srgbClr val="000000"/>
    <a:srgbClr val="FFB200"/>
    <a:srgbClr val="FCA34F"/>
    <a:srgbClr val="EA136A"/>
    <a:srgbClr val="F1427F"/>
    <a:srgbClr val="5AF6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00"/>
    <p:restoredTop sz="67590" autoAdjust="0"/>
  </p:normalViewPr>
  <p:slideViewPr>
    <p:cSldViewPr snapToGrid="0" snapToObjects="1">
      <p:cViewPr varScale="1">
        <p:scale>
          <a:sx n="76" d="100"/>
          <a:sy n="76" d="100"/>
        </p:scale>
        <p:origin x="2152" y="184"/>
      </p:cViewPr>
      <p:guideLst/>
    </p:cSldViewPr>
  </p:slid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650333-CDE5-FC4C-A584-1C6FFD452C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08DBEE-9F45-A941-9139-2716E6E181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14BFBA-7276-B34C-B416-95DD9C53DB02}" type="datetimeFigureOut">
              <a:rPr lang="en-US" smtClean="0"/>
              <a:t>2/25/22</a:t>
            </a:fld>
            <a:endParaRPr lang="en-US"/>
          </a:p>
        </p:txBody>
      </p:sp>
      <p:sp>
        <p:nvSpPr>
          <p:cNvPr id="4" name="Footer Placeholder 3">
            <a:extLst>
              <a:ext uri="{FF2B5EF4-FFF2-40B4-BE49-F238E27FC236}">
                <a16:creationId xmlns:a16="http://schemas.microsoft.com/office/drawing/2014/main" id="{FE05EFF3-653C-DA4E-8BF6-E6804FD6E0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2FB9A2-E282-E445-AB8F-DD46ADA3B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3E37BA-CC04-A34D-8D48-19DDD33611D6}" type="slidenum">
              <a:rPr lang="en-US" smtClean="0"/>
              <a:t>‹#›</a:t>
            </a:fld>
            <a:endParaRPr lang="en-US"/>
          </a:p>
        </p:txBody>
      </p:sp>
    </p:spTree>
    <p:extLst>
      <p:ext uri="{BB962C8B-B14F-4D97-AF65-F5344CB8AC3E}">
        <p14:creationId xmlns:p14="http://schemas.microsoft.com/office/powerpoint/2010/main" val="3586864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ABD39-9E66-1B46-A812-002D3BDD47F4}" type="datetimeFigureOut">
              <a:rPr lang="en-US" smtClean="0"/>
              <a:t>2/25/22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753303-F8DD-964A-AD84-D83E5C8E5E14}" type="slidenum">
              <a:rPr lang="en-US" smtClean="0"/>
              <a:t>‹#›</a:t>
            </a:fld>
            <a:endParaRPr lang="en-US"/>
          </a:p>
        </p:txBody>
      </p:sp>
    </p:spTree>
    <p:extLst>
      <p:ext uri="{BB962C8B-B14F-4D97-AF65-F5344CB8AC3E}">
        <p14:creationId xmlns:p14="http://schemas.microsoft.com/office/powerpoint/2010/main" val="350654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presentation, we are using Google Data Studio to present data</a:t>
            </a:r>
          </a:p>
          <a:p>
            <a:endParaRPr lang="en-US" dirty="0"/>
          </a:p>
          <a:p>
            <a:r>
              <a:rPr lang="en-US" dirty="0"/>
              <a:t>Nearly every evaluation can be done by clicking in the Google Analytics interface, mainly within Acquisition reports</a:t>
            </a:r>
          </a:p>
          <a:p>
            <a:endParaRPr lang="en-US" dirty="0"/>
          </a:p>
          <a:p>
            <a:r>
              <a:rPr lang="en-US" dirty="0"/>
              <a:t>No advance techniques are needed!</a:t>
            </a:r>
          </a:p>
        </p:txBody>
      </p:sp>
      <p:sp>
        <p:nvSpPr>
          <p:cNvPr id="4" name="Slide Number Placeholder 3"/>
          <p:cNvSpPr>
            <a:spLocks noGrp="1"/>
          </p:cNvSpPr>
          <p:nvPr>
            <p:ph type="sldNum" sz="quarter" idx="5"/>
          </p:nvPr>
        </p:nvSpPr>
        <p:spPr/>
        <p:txBody>
          <a:bodyPr/>
          <a:lstStyle/>
          <a:p>
            <a:fld id="{FD753303-F8DD-964A-AD84-D83E5C8E5E14}" type="slidenum">
              <a:rPr lang="en-US" smtClean="0"/>
              <a:t>6</a:t>
            </a:fld>
            <a:endParaRPr lang="en-US"/>
          </a:p>
        </p:txBody>
      </p:sp>
    </p:spTree>
    <p:extLst>
      <p:ext uri="{BB962C8B-B14F-4D97-AF65-F5344CB8AC3E}">
        <p14:creationId xmlns:p14="http://schemas.microsoft.com/office/powerpoint/2010/main" val="1437465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Hypothetical comparison:</a:t>
            </a:r>
          </a:p>
          <a:p>
            <a:pPr lvl="0"/>
            <a:r>
              <a:rPr lang="en-US" dirty="0"/>
              <a:t>Guest services during your event watch attendees to see if they are happy. </a:t>
            </a:r>
          </a:p>
          <a:p>
            <a:pPr lvl="0"/>
            <a:endParaRPr lang="en-US" dirty="0"/>
          </a:p>
          <a:p>
            <a:pPr lvl="0"/>
            <a:r>
              <a:rPr lang="en-US" dirty="0"/>
              <a:t>They can read body language of attendees standing in lines to get in, see how people react to concessions, and more. </a:t>
            </a:r>
          </a:p>
          <a:p>
            <a:pPr lvl="0"/>
            <a:endParaRPr lang="en-US" dirty="0"/>
          </a:p>
          <a:p>
            <a:pPr lvl="0"/>
            <a:r>
              <a:rPr lang="en-US" dirty="0"/>
              <a:t>All of this shows how well your event is meeting the needs of the attendees</a:t>
            </a:r>
          </a:p>
          <a:p>
            <a:pPr lvl="0"/>
            <a:br>
              <a:rPr lang="en-US" dirty="0"/>
            </a:br>
            <a:r>
              <a:rPr lang="en-US" dirty="0"/>
              <a:t>Google Analytics is much the same, but for your website. The visitors’ actions on the site will tell us if the site is meeting their needs.</a:t>
            </a:r>
          </a:p>
          <a:p>
            <a:endParaRPr lang="en-US" dirty="0"/>
          </a:p>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7</a:t>
            </a:fld>
            <a:endParaRPr lang="en-US"/>
          </a:p>
        </p:txBody>
      </p:sp>
    </p:spTree>
    <p:extLst>
      <p:ext uri="{BB962C8B-B14F-4D97-AF65-F5344CB8AC3E}">
        <p14:creationId xmlns:p14="http://schemas.microsoft.com/office/powerpoint/2010/main" val="1457825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easily accessible, low barrier to entry</a:t>
            </a:r>
          </a:p>
          <a:p>
            <a:endParaRPr lang="en-US" dirty="0"/>
          </a:p>
          <a:p>
            <a:r>
              <a:rPr lang="en-US" dirty="0"/>
              <a:t>With a good tracking strategy, you can see all efforts working toward an overarching goal</a:t>
            </a:r>
          </a:p>
          <a:p>
            <a:pPr lvl="1"/>
            <a:r>
              <a:rPr lang="en-US" dirty="0"/>
              <a:t>Who is visiting?</a:t>
            </a:r>
          </a:p>
          <a:p>
            <a:pPr lvl="1"/>
            <a:r>
              <a:rPr lang="en-US" dirty="0"/>
              <a:t>Are visitors taking the desired action?</a:t>
            </a:r>
          </a:p>
          <a:p>
            <a:pPr lvl="1"/>
            <a:r>
              <a:rPr lang="en-US" dirty="0"/>
              <a:t>What efforts are working best?</a:t>
            </a:r>
          </a:p>
          <a:p>
            <a:pPr lvl="1"/>
            <a:r>
              <a:rPr lang="en-US" dirty="0"/>
              <a:t>Are there gaps preventing a complete picture?</a:t>
            </a:r>
          </a:p>
          <a:p>
            <a:pPr lvl="1"/>
            <a:r>
              <a:rPr lang="en-US" dirty="0"/>
              <a:t>Are there opportunities to improve or drive incremental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Know if your efforts are generating any other outcomes</a:t>
            </a:r>
          </a:p>
          <a:p>
            <a:pPr lvl="0"/>
            <a:endParaRPr lang="en-US" dirty="0"/>
          </a:p>
          <a:p>
            <a:pPr lvl="1"/>
            <a:endParaRPr lang="en-US" dirty="0"/>
          </a:p>
          <a:p>
            <a:r>
              <a:rPr lang="en-US" dirty="0"/>
              <a:t>Not a perfect solution for complete attribution</a:t>
            </a:r>
          </a:p>
          <a:p>
            <a:pPr lvl="1"/>
            <a:r>
              <a:rPr lang="en-US" dirty="0"/>
              <a:t>Defaults to last-click attribution, but you can compare models </a:t>
            </a:r>
          </a:p>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8</a:t>
            </a:fld>
            <a:endParaRPr lang="en-US"/>
          </a:p>
        </p:txBody>
      </p:sp>
    </p:spTree>
    <p:extLst>
      <p:ext uri="{BB962C8B-B14F-4D97-AF65-F5344CB8AC3E}">
        <p14:creationId xmlns:p14="http://schemas.microsoft.com/office/powerpoint/2010/main" val="4161371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9</a:t>
            </a:fld>
            <a:endParaRPr lang="en-US"/>
          </a:p>
        </p:txBody>
      </p:sp>
    </p:spTree>
    <p:extLst>
      <p:ext uri="{BB962C8B-B14F-4D97-AF65-F5344CB8AC3E}">
        <p14:creationId xmlns:p14="http://schemas.microsoft.com/office/powerpoint/2010/main" val="3880381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Email and App traffic will show as direct traffic</a:t>
            </a:r>
          </a:p>
          <a:p>
            <a:pPr lvl="1"/>
            <a:r>
              <a:rPr lang="en-US" dirty="0"/>
              <a:t>Give credit where it is due</a:t>
            </a:r>
          </a:p>
          <a:p>
            <a:pPr lvl="1"/>
            <a:r>
              <a:rPr lang="en-US" dirty="0"/>
              <a:t>Need to see how these efforts impact your goals</a:t>
            </a:r>
          </a:p>
          <a:p>
            <a:pPr lvl="1"/>
            <a:r>
              <a:rPr lang="en-US" dirty="0"/>
              <a:t>Find opportunities to improve or generate incremental results</a:t>
            </a:r>
          </a:p>
          <a:p>
            <a:endParaRPr lang="en-US" dirty="0"/>
          </a:p>
          <a:p>
            <a:r>
              <a:rPr lang="en-US" dirty="0"/>
              <a:t>Measuring traffic from apps can help show value</a:t>
            </a:r>
          </a:p>
          <a:p>
            <a:r>
              <a:rPr lang="en-US" dirty="0"/>
              <a:t>	Shift to digital tickets help drive downloads of apps, but they can be used for more than managing tickets</a:t>
            </a:r>
          </a:p>
          <a:p>
            <a:endParaRPr lang="en-US" dirty="0"/>
          </a:p>
          <a:p>
            <a:r>
              <a:rPr lang="en-US" dirty="0"/>
              <a:t>Discover how your organic social posts contribute to goals</a:t>
            </a:r>
          </a:p>
          <a:p>
            <a:pPr lvl="1"/>
            <a:r>
              <a:rPr lang="en-US" dirty="0"/>
              <a:t>Learn what content on organic channels drives results</a:t>
            </a:r>
          </a:p>
          <a:p>
            <a:pPr lvl="1"/>
            <a:r>
              <a:rPr lang="en-US" dirty="0"/>
              <a:t>Explore other social opportunities</a:t>
            </a:r>
          </a:p>
          <a:p>
            <a:pPr lvl="1"/>
            <a:r>
              <a:rPr lang="en-US" dirty="0"/>
              <a:t>Strategize organic posts to support sales efforts</a:t>
            </a:r>
          </a:p>
          <a:p>
            <a:pPr lvl="1"/>
            <a:endParaRPr lang="en-US" dirty="0"/>
          </a:p>
          <a:p>
            <a:pPr lvl="0"/>
            <a:r>
              <a:rPr lang="en-US" dirty="0"/>
              <a:t>How much impact could not tracking your emails have?</a:t>
            </a:r>
          </a:p>
        </p:txBody>
      </p:sp>
      <p:sp>
        <p:nvSpPr>
          <p:cNvPr id="4" name="Slide Number Placeholder 3"/>
          <p:cNvSpPr>
            <a:spLocks noGrp="1"/>
          </p:cNvSpPr>
          <p:nvPr>
            <p:ph type="sldNum" sz="quarter" idx="5"/>
          </p:nvPr>
        </p:nvSpPr>
        <p:spPr/>
        <p:txBody>
          <a:bodyPr/>
          <a:lstStyle/>
          <a:p>
            <a:fld id="{FD753303-F8DD-964A-AD84-D83E5C8E5E14}" type="slidenum">
              <a:rPr lang="en-US" smtClean="0"/>
              <a:t>10</a:t>
            </a:fld>
            <a:endParaRPr lang="en-US"/>
          </a:p>
        </p:txBody>
      </p:sp>
    </p:spTree>
    <p:extLst>
      <p:ext uri="{BB962C8B-B14F-4D97-AF65-F5344CB8AC3E}">
        <p14:creationId xmlns:p14="http://schemas.microsoft.com/office/powerpoint/2010/main" val="999546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bar represents a site with the email channel highlighted in teal, each section represents other channels like organic search, display, social, etc.</a:t>
            </a:r>
          </a:p>
        </p:txBody>
      </p:sp>
      <p:sp>
        <p:nvSpPr>
          <p:cNvPr id="4" name="Slide Number Placeholder 3"/>
          <p:cNvSpPr>
            <a:spLocks noGrp="1"/>
          </p:cNvSpPr>
          <p:nvPr>
            <p:ph type="sldNum" sz="quarter" idx="5"/>
          </p:nvPr>
        </p:nvSpPr>
        <p:spPr/>
        <p:txBody>
          <a:bodyPr/>
          <a:lstStyle/>
          <a:p>
            <a:fld id="{FD753303-F8DD-964A-AD84-D83E5C8E5E14}" type="slidenum">
              <a:rPr lang="en-US" smtClean="0"/>
              <a:t>11</a:t>
            </a:fld>
            <a:endParaRPr lang="en-US"/>
          </a:p>
        </p:txBody>
      </p:sp>
    </p:spTree>
    <p:extLst>
      <p:ext uri="{BB962C8B-B14F-4D97-AF65-F5344CB8AC3E}">
        <p14:creationId xmlns:p14="http://schemas.microsoft.com/office/powerpoint/2010/main" val="3801596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this leads to the conclusion email is often the most efficient and effective marketing channel, supported by overall conversion rates across those 10 sites</a:t>
            </a:r>
          </a:p>
        </p:txBody>
      </p:sp>
      <p:sp>
        <p:nvSpPr>
          <p:cNvPr id="4" name="Slide Number Placeholder 3"/>
          <p:cNvSpPr>
            <a:spLocks noGrp="1"/>
          </p:cNvSpPr>
          <p:nvPr>
            <p:ph type="sldNum" sz="quarter" idx="5"/>
          </p:nvPr>
        </p:nvSpPr>
        <p:spPr/>
        <p:txBody>
          <a:bodyPr/>
          <a:lstStyle/>
          <a:p>
            <a:fld id="{FD753303-F8DD-964A-AD84-D83E5C8E5E14}" type="slidenum">
              <a:rPr lang="en-US" smtClean="0"/>
              <a:t>12</a:t>
            </a:fld>
            <a:endParaRPr lang="en-US"/>
          </a:p>
        </p:txBody>
      </p:sp>
    </p:spTree>
    <p:extLst>
      <p:ext uri="{BB962C8B-B14F-4D97-AF65-F5344CB8AC3E}">
        <p14:creationId xmlns:p14="http://schemas.microsoft.com/office/powerpoint/2010/main" val="332962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Campaigns should represent a product, idea, or goal</a:t>
            </a:r>
          </a:p>
          <a:p>
            <a:pPr lvl="1"/>
            <a:r>
              <a:rPr lang="en-US" dirty="0"/>
              <a:t>May include multiple “campaigns” from different platforms</a:t>
            </a:r>
          </a:p>
          <a:p>
            <a:pPr lvl="2"/>
            <a:r>
              <a:rPr lang="en-US" dirty="0"/>
              <a:t>Football Season Ticket search campaign and Football Season Ticket social campaign would both be tracked in the “</a:t>
            </a:r>
            <a:r>
              <a:rPr lang="en-US" dirty="0" err="1"/>
              <a:t>fbseason</a:t>
            </a:r>
            <a:r>
              <a:rPr lang="en-US" dirty="0"/>
              <a:t>” campaign</a:t>
            </a:r>
          </a:p>
          <a:p>
            <a:r>
              <a:rPr lang="en-US" dirty="0"/>
              <a:t>Mediums should be </a:t>
            </a:r>
            <a:r>
              <a:rPr lang="en-US" i="1" dirty="0"/>
              <a:t>how</a:t>
            </a:r>
            <a:r>
              <a:rPr lang="en-US" dirty="0"/>
              <a:t> the visitor came to you</a:t>
            </a:r>
          </a:p>
          <a:p>
            <a:pPr lvl="1"/>
            <a:r>
              <a:rPr lang="en-US" dirty="0"/>
              <a:t>email, </a:t>
            </a:r>
            <a:r>
              <a:rPr lang="en-US" dirty="0" err="1"/>
              <a:t>paidsearch</a:t>
            </a:r>
            <a:r>
              <a:rPr lang="en-US" dirty="0"/>
              <a:t>, </a:t>
            </a:r>
            <a:r>
              <a:rPr lang="en-US" dirty="0" err="1"/>
              <a:t>paidsocial</a:t>
            </a:r>
            <a:r>
              <a:rPr lang="en-US" dirty="0"/>
              <a:t>, display, social, app, etc.</a:t>
            </a:r>
          </a:p>
          <a:p>
            <a:r>
              <a:rPr lang="en-US" dirty="0"/>
              <a:t>Sources should be </a:t>
            </a:r>
            <a:r>
              <a:rPr lang="en-US" i="1" dirty="0"/>
              <a:t>where</a:t>
            </a:r>
            <a:r>
              <a:rPr lang="en-US" dirty="0"/>
              <a:t> the visitor came from</a:t>
            </a:r>
          </a:p>
          <a:p>
            <a:pPr lvl="1"/>
            <a:r>
              <a:rPr lang="en-US" dirty="0"/>
              <a:t>Google, </a:t>
            </a:r>
            <a:r>
              <a:rPr lang="en-US" dirty="0" err="1"/>
              <a:t>facebook</a:t>
            </a:r>
            <a:r>
              <a:rPr lang="en-US" dirty="0"/>
              <a:t>, Instagram, twitter, notification, etc.</a:t>
            </a:r>
          </a:p>
          <a:p>
            <a:pPr lvl="1"/>
            <a:r>
              <a:rPr lang="en-US" dirty="0"/>
              <a:t>Email sources are best defined by what the email was</a:t>
            </a:r>
          </a:p>
          <a:p>
            <a:pPr lvl="2"/>
            <a:r>
              <a:rPr lang="en-US" dirty="0"/>
              <a:t>Announcement, presale, </a:t>
            </a:r>
            <a:r>
              <a:rPr lang="en-US" dirty="0" err="1"/>
              <a:t>onsale</a:t>
            </a:r>
            <a:r>
              <a:rPr lang="en-US" dirty="0"/>
              <a:t>, TWI…, reminder1, </a:t>
            </a:r>
            <a:r>
              <a:rPr lang="en-US" dirty="0" err="1"/>
              <a:t>finalReminder</a:t>
            </a:r>
            <a:r>
              <a:rPr lang="en-US" dirty="0"/>
              <a:t>, </a:t>
            </a:r>
            <a:r>
              <a:rPr lang="en-US" dirty="0" err="1"/>
              <a:t>etc</a:t>
            </a:r>
            <a:r>
              <a:rPr lang="en-US" dirty="0"/>
              <a:t>…</a:t>
            </a:r>
          </a:p>
          <a:p>
            <a:r>
              <a:rPr lang="en-US" dirty="0"/>
              <a:t>Content can be used to further define the source</a:t>
            </a:r>
          </a:p>
          <a:p>
            <a:pPr lvl="1"/>
            <a:r>
              <a:rPr lang="en-US" dirty="0"/>
              <a:t>Very helpful for social to describe what was in the post</a:t>
            </a:r>
          </a:p>
        </p:txBody>
      </p:sp>
      <p:sp>
        <p:nvSpPr>
          <p:cNvPr id="4" name="Slide Number Placeholder 3"/>
          <p:cNvSpPr>
            <a:spLocks noGrp="1"/>
          </p:cNvSpPr>
          <p:nvPr>
            <p:ph type="sldNum" sz="quarter" idx="5"/>
          </p:nvPr>
        </p:nvSpPr>
        <p:spPr/>
        <p:txBody>
          <a:bodyPr/>
          <a:lstStyle/>
          <a:p>
            <a:fld id="{FD753303-F8DD-964A-AD84-D83E5C8E5E14}" type="slidenum">
              <a:rPr lang="en-US" smtClean="0"/>
              <a:t>14</a:t>
            </a:fld>
            <a:endParaRPr lang="en-US"/>
          </a:p>
        </p:txBody>
      </p:sp>
    </p:spTree>
    <p:extLst>
      <p:ext uri="{BB962C8B-B14F-4D97-AF65-F5344CB8AC3E}">
        <p14:creationId xmlns:p14="http://schemas.microsoft.com/office/powerpoint/2010/main" val="295657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Campaign tracking tags, often called “</a:t>
            </a:r>
            <a:r>
              <a:rPr lang="en-US" dirty="0" err="1"/>
              <a:t>utm</a:t>
            </a:r>
            <a:r>
              <a:rPr lang="en-US" dirty="0"/>
              <a:t> codes” are added to the end of your destination URL</a:t>
            </a:r>
          </a:p>
          <a:p>
            <a:endParaRPr lang="en-US" dirty="0"/>
          </a:p>
          <a:p>
            <a:r>
              <a:rPr lang="en-US" dirty="0"/>
              <a:t>They can go in any order, but most often as source, medium, campaign, then content</a:t>
            </a:r>
          </a:p>
        </p:txBody>
      </p:sp>
      <p:sp>
        <p:nvSpPr>
          <p:cNvPr id="4" name="Slide Number Placeholder 3"/>
          <p:cNvSpPr>
            <a:spLocks noGrp="1"/>
          </p:cNvSpPr>
          <p:nvPr>
            <p:ph type="sldNum" sz="quarter" idx="5"/>
          </p:nvPr>
        </p:nvSpPr>
        <p:spPr/>
        <p:txBody>
          <a:bodyPr/>
          <a:lstStyle/>
          <a:p>
            <a:fld id="{FD753303-F8DD-964A-AD84-D83E5C8E5E14}" type="slidenum">
              <a:rPr lang="en-US" smtClean="0"/>
              <a:t>15</a:t>
            </a:fld>
            <a:endParaRPr lang="en-US"/>
          </a:p>
        </p:txBody>
      </p:sp>
    </p:spTree>
    <p:extLst>
      <p:ext uri="{BB962C8B-B14F-4D97-AF65-F5344CB8AC3E}">
        <p14:creationId xmlns:p14="http://schemas.microsoft.com/office/powerpoint/2010/main" val="1001218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Theoretical campaign:</a:t>
            </a:r>
          </a:p>
          <a:p>
            <a:endParaRPr lang="en-US" dirty="0"/>
          </a:p>
          <a:p>
            <a:r>
              <a:rPr lang="en-US" dirty="0"/>
              <a:t>Campaign in purple: </a:t>
            </a:r>
            <a:r>
              <a:rPr lang="en-US" dirty="0" err="1"/>
              <a:t>fbseason</a:t>
            </a:r>
            <a:endParaRPr lang="en-US" dirty="0"/>
          </a:p>
          <a:p>
            <a:endParaRPr lang="en-US" dirty="0"/>
          </a:p>
          <a:p>
            <a:r>
              <a:rPr lang="en-US" dirty="0"/>
              <a:t>Mediums in teal (not all are represented)</a:t>
            </a:r>
          </a:p>
          <a:p>
            <a:endParaRPr lang="en-US" dirty="0"/>
          </a:p>
          <a:p>
            <a:r>
              <a:rPr lang="en-US" dirty="0"/>
              <a:t>Sources within each medium are in grey</a:t>
            </a:r>
          </a:p>
          <a:p>
            <a:endParaRPr lang="en-US" dirty="0"/>
          </a:p>
          <a:p>
            <a:r>
              <a:rPr lang="en-US" dirty="0"/>
              <a:t>With a consistent structure used across all efforts, you’ll be able to get a good view of what is contributing to specific campaigns, as well as how each medium or source contributes to your site overall.</a:t>
            </a:r>
          </a:p>
        </p:txBody>
      </p:sp>
      <p:sp>
        <p:nvSpPr>
          <p:cNvPr id="4" name="Slide Number Placeholder 3"/>
          <p:cNvSpPr>
            <a:spLocks noGrp="1"/>
          </p:cNvSpPr>
          <p:nvPr>
            <p:ph type="sldNum" sz="quarter" idx="5"/>
          </p:nvPr>
        </p:nvSpPr>
        <p:spPr/>
        <p:txBody>
          <a:bodyPr/>
          <a:lstStyle/>
          <a:p>
            <a:fld id="{FD753303-F8DD-964A-AD84-D83E5C8E5E14}" type="slidenum">
              <a:rPr lang="en-US" smtClean="0"/>
              <a:t>16</a:t>
            </a:fld>
            <a:endParaRPr lang="en-US"/>
          </a:p>
        </p:txBody>
      </p:sp>
    </p:spTree>
    <p:extLst>
      <p:ext uri="{BB962C8B-B14F-4D97-AF65-F5344CB8AC3E}">
        <p14:creationId xmlns:p14="http://schemas.microsoft.com/office/powerpoint/2010/main" val="1431430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18</a:t>
            </a:fld>
            <a:endParaRPr lang="en-US"/>
          </a:p>
        </p:txBody>
      </p:sp>
    </p:spTree>
    <p:extLst>
      <p:ext uri="{BB962C8B-B14F-4D97-AF65-F5344CB8AC3E}">
        <p14:creationId xmlns:p14="http://schemas.microsoft.com/office/powerpoint/2010/main" val="1919674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effective email tracking structure allows for easy, comprehensive measurement of all efforts. </a:t>
            </a:r>
          </a:p>
          <a:p>
            <a:endParaRPr lang="en-US" dirty="0"/>
          </a:p>
          <a:p>
            <a:r>
              <a:rPr lang="en-US" dirty="0"/>
              <a:t>Easily see how each of these types of emails contributes to on site behavior and performance</a:t>
            </a:r>
          </a:p>
          <a:p>
            <a:endParaRPr lang="en-US" dirty="0"/>
          </a:p>
          <a:p>
            <a:r>
              <a:rPr lang="en-US" dirty="0"/>
              <a:t>Presale – Promoter requested, paid engagement between OKC and the promoter</a:t>
            </a:r>
          </a:p>
          <a:p>
            <a:r>
              <a:rPr lang="en-US" dirty="0" err="1"/>
              <a:t>Onsale</a:t>
            </a:r>
            <a:r>
              <a:rPr lang="en-US" dirty="0"/>
              <a:t> – Sent to patrons who requested to receive an email when a specific event goes on sale through special forms built with our </a:t>
            </a:r>
            <a:r>
              <a:rPr lang="en-US" dirty="0" err="1"/>
              <a:t>FanOne</a:t>
            </a:r>
            <a:r>
              <a:rPr lang="en-US" dirty="0"/>
              <a:t> team</a:t>
            </a:r>
          </a:p>
          <a:p>
            <a:r>
              <a:rPr lang="en-US" dirty="0"/>
              <a:t>	Could also be sent to a larger segment if requested by the promotor for a fee</a:t>
            </a:r>
          </a:p>
          <a:p>
            <a:r>
              <a:rPr lang="en-US" dirty="0"/>
              <a:t>Promo – special offer or discount on a ticket</a:t>
            </a:r>
          </a:p>
          <a:p>
            <a:r>
              <a:rPr lang="en-US" dirty="0"/>
              <a:t>Nudges – General sales email dedicated to a specific show, not including any special promotions. Again, requested by the promoter for a fee</a:t>
            </a:r>
          </a:p>
          <a:p>
            <a:r>
              <a:rPr lang="en-US" dirty="0" err="1"/>
              <a:t>Kbyg</a:t>
            </a:r>
            <a:r>
              <a:rPr lang="en-US" dirty="0"/>
              <a:t> – know before you go</a:t>
            </a:r>
          </a:p>
        </p:txBody>
      </p:sp>
      <p:sp>
        <p:nvSpPr>
          <p:cNvPr id="4" name="Slide Number Placeholder 3"/>
          <p:cNvSpPr>
            <a:spLocks noGrp="1"/>
          </p:cNvSpPr>
          <p:nvPr>
            <p:ph type="sldNum" sz="quarter" idx="5"/>
          </p:nvPr>
        </p:nvSpPr>
        <p:spPr/>
        <p:txBody>
          <a:bodyPr/>
          <a:lstStyle/>
          <a:p>
            <a:fld id="{FD753303-F8DD-964A-AD84-D83E5C8E5E14}" type="slidenum">
              <a:rPr lang="en-US" smtClean="0"/>
              <a:t>19</a:t>
            </a:fld>
            <a:endParaRPr lang="en-US"/>
          </a:p>
        </p:txBody>
      </p:sp>
    </p:spTree>
    <p:extLst>
      <p:ext uri="{BB962C8B-B14F-4D97-AF65-F5344CB8AC3E}">
        <p14:creationId xmlns:p14="http://schemas.microsoft.com/office/powerpoint/2010/main" val="1639851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viewing the email acquisition channel, we can clearly see performance for all types of emails</a:t>
            </a:r>
          </a:p>
          <a:p>
            <a:endParaRPr lang="en-US" dirty="0"/>
          </a:p>
          <a:p>
            <a:r>
              <a:rPr lang="en-US" dirty="0"/>
              <a:t>Presales are most valuable, and this performance can be used to sell the engagement with promoters. It’s easy to sell someone on an average CVR close to 12%</a:t>
            </a:r>
          </a:p>
          <a:p>
            <a:endParaRPr lang="en-US" dirty="0"/>
          </a:p>
          <a:p>
            <a:r>
              <a:rPr lang="en-US" dirty="0"/>
              <a:t>The </a:t>
            </a:r>
            <a:r>
              <a:rPr lang="en-US" dirty="0" err="1"/>
              <a:t>onsale</a:t>
            </a:r>
            <a:r>
              <a:rPr lang="en-US" dirty="0"/>
              <a:t> email targeting explains the relatively low session count and extremely high conversion rate, over 10% </a:t>
            </a:r>
          </a:p>
          <a:p>
            <a:endParaRPr lang="en-US" dirty="0"/>
          </a:p>
          <a:p>
            <a:r>
              <a:rPr lang="en-US" dirty="0"/>
              <a:t>Nudges could also be an easy sell to promoters, but there’s clearly a diminishing return as more are sent.</a:t>
            </a:r>
          </a:p>
          <a:p>
            <a:endParaRPr lang="en-US" dirty="0"/>
          </a:p>
          <a:p>
            <a:r>
              <a:rPr lang="en-US" dirty="0"/>
              <a:t>Monthly emails stand out here, requiring further evaluation. This is a regular engagement piece with patrons, and the number of sessions are out of proportion to behavioral metrices like bounce rate, CVR, and Revenue</a:t>
            </a:r>
          </a:p>
        </p:txBody>
      </p:sp>
      <p:sp>
        <p:nvSpPr>
          <p:cNvPr id="4" name="Slide Number Placeholder 3"/>
          <p:cNvSpPr>
            <a:spLocks noGrp="1"/>
          </p:cNvSpPr>
          <p:nvPr>
            <p:ph type="sldNum" sz="quarter" idx="5"/>
          </p:nvPr>
        </p:nvSpPr>
        <p:spPr/>
        <p:txBody>
          <a:bodyPr/>
          <a:lstStyle/>
          <a:p>
            <a:fld id="{FD753303-F8DD-964A-AD84-D83E5C8E5E14}" type="slidenum">
              <a:rPr lang="en-US" smtClean="0"/>
              <a:t>20</a:t>
            </a:fld>
            <a:endParaRPr lang="en-US"/>
          </a:p>
        </p:txBody>
      </p:sp>
    </p:spTree>
    <p:extLst>
      <p:ext uri="{BB962C8B-B14F-4D97-AF65-F5344CB8AC3E}">
        <p14:creationId xmlns:p14="http://schemas.microsoft.com/office/powerpoint/2010/main" val="3183593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diving deeper, we need to know how each link in the monthly email is coded</a:t>
            </a:r>
          </a:p>
          <a:p>
            <a:endParaRPr lang="en-US" dirty="0"/>
          </a:p>
          <a:p>
            <a:r>
              <a:rPr lang="en-US" dirty="0"/>
              <a:t>All links have the same source, medium, and content. The only thing that changes is the campaign, which represents each show.</a:t>
            </a:r>
          </a:p>
        </p:txBody>
      </p:sp>
      <p:sp>
        <p:nvSpPr>
          <p:cNvPr id="4" name="Slide Number Placeholder 3"/>
          <p:cNvSpPr>
            <a:spLocks noGrp="1"/>
          </p:cNvSpPr>
          <p:nvPr>
            <p:ph type="sldNum" sz="quarter" idx="5"/>
          </p:nvPr>
        </p:nvSpPr>
        <p:spPr/>
        <p:txBody>
          <a:bodyPr/>
          <a:lstStyle/>
          <a:p>
            <a:fld id="{FD753303-F8DD-964A-AD84-D83E5C8E5E14}" type="slidenum">
              <a:rPr lang="en-US" smtClean="0"/>
              <a:t>21</a:t>
            </a:fld>
            <a:endParaRPr lang="en-US"/>
          </a:p>
        </p:txBody>
      </p:sp>
    </p:spTree>
    <p:extLst>
      <p:ext uri="{BB962C8B-B14F-4D97-AF65-F5344CB8AC3E}">
        <p14:creationId xmlns:p14="http://schemas.microsoft.com/office/powerpoint/2010/main" val="715659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evaluate monthly emails</a:t>
            </a:r>
          </a:p>
          <a:p>
            <a:endParaRPr lang="en-US" dirty="0"/>
          </a:p>
          <a:p>
            <a:r>
              <a:rPr lang="en-US" dirty="0"/>
              <a:t>The first thing that stands out is the volunteer campaign, which is generating most of the sessions, but the intent behind that click is extremely unlikely to buy a ticket</a:t>
            </a:r>
          </a:p>
          <a:p>
            <a:endParaRPr lang="en-US" dirty="0"/>
          </a:p>
          <a:p>
            <a:r>
              <a:rPr lang="en-US" dirty="0"/>
              <a:t>Volunteer base after covid not yet comfortable coming back, link goes to </a:t>
            </a:r>
            <a:r>
              <a:rPr lang="en-US" dirty="0" err="1"/>
              <a:t>okcciviccenter</a:t>
            </a:r>
            <a:r>
              <a:rPr lang="en-US" dirty="0"/>
              <a:t> volunteer page, trying to more volunteers – goes to a third party system, no data</a:t>
            </a:r>
          </a:p>
          <a:p>
            <a:endParaRPr lang="en-US" dirty="0"/>
          </a:p>
          <a:p>
            <a:r>
              <a:rPr lang="en-US" dirty="0"/>
              <a:t>If the volunteer campaign is generating most of the sessions, then the question becomes how can we get more clicks to the items that will drive results.</a:t>
            </a:r>
          </a:p>
          <a:p>
            <a:endParaRPr lang="en-US" dirty="0"/>
          </a:p>
          <a:p>
            <a:r>
              <a:rPr lang="en-US" dirty="0"/>
              <a:t>Broadway events have very good CVR and strong revenue, but relatively low sessions – can anything be done to entice patrons to click these events?</a:t>
            </a:r>
          </a:p>
        </p:txBody>
      </p:sp>
      <p:sp>
        <p:nvSpPr>
          <p:cNvPr id="4" name="Slide Number Placeholder 3"/>
          <p:cNvSpPr>
            <a:spLocks noGrp="1"/>
          </p:cNvSpPr>
          <p:nvPr>
            <p:ph type="sldNum" sz="quarter" idx="5"/>
          </p:nvPr>
        </p:nvSpPr>
        <p:spPr/>
        <p:txBody>
          <a:bodyPr/>
          <a:lstStyle/>
          <a:p>
            <a:fld id="{FD753303-F8DD-964A-AD84-D83E5C8E5E14}" type="slidenum">
              <a:rPr lang="en-US" smtClean="0"/>
              <a:t>22</a:t>
            </a:fld>
            <a:endParaRPr lang="en-US"/>
          </a:p>
        </p:txBody>
      </p:sp>
    </p:spTree>
    <p:extLst>
      <p:ext uri="{BB962C8B-B14F-4D97-AF65-F5344CB8AC3E}">
        <p14:creationId xmlns:p14="http://schemas.microsoft.com/office/powerpoint/2010/main" val="3065801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events listed under “popular events in January” do not happen in January</a:t>
            </a:r>
          </a:p>
          <a:p>
            <a:endParaRPr lang="en-US" dirty="0"/>
          </a:p>
          <a:p>
            <a:r>
              <a:rPr lang="en-US" dirty="0"/>
              <a:t>How would that be different than “what’s happening in February?”</a:t>
            </a:r>
          </a:p>
        </p:txBody>
      </p:sp>
      <p:sp>
        <p:nvSpPr>
          <p:cNvPr id="4" name="Slide Number Placeholder 3"/>
          <p:cNvSpPr>
            <a:spLocks noGrp="1"/>
          </p:cNvSpPr>
          <p:nvPr>
            <p:ph type="sldNum" sz="quarter" idx="5"/>
          </p:nvPr>
        </p:nvSpPr>
        <p:spPr/>
        <p:txBody>
          <a:bodyPr/>
          <a:lstStyle/>
          <a:p>
            <a:fld id="{FD753303-F8DD-964A-AD84-D83E5C8E5E14}" type="slidenum">
              <a:rPr lang="en-US" smtClean="0"/>
              <a:t>23</a:t>
            </a:fld>
            <a:endParaRPr lang="en-US"/>
          </a:p>
        </p:txBody>
      </p:sp>
    </p:spTree>
    <p:extLst>
      <p:ext uri="{BB962C8B-B14F-4D97-AF65-F5344CB8AC3E}">
        <p14:creationId xmlns:p14="http://schemas.microsoft.com/office/powerpoint/2010/main" val="1741057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everything comes together under a campaign, email is clearly driving the most value</a:t>
            </a:r>
          </a:p>
          <a:p>
            <a:endParaRPr lang="en-US" dirty="0"/>
          </a:p>
          <a:p>
            <a:r>
              <a:rPr lang="en-US" dirty="0"/>
              <a:t>But the other channels that may not appear as performant can be contributing in other ways</a:t>
            </a:r>
          </a:p>
          <a:p>
            <a:endParaRPr lang="en-US" dirty="0"/>
          </a:p>
          <a:p>
            <a:r>
              <a:rPr lang="en-US" dirty="0"/>
              <a:t>Event/sales driven social posts may not be directly driving revenue, but they are helping with awareness and consideration as good contributors to session volume</a:t>
            </a:r>
          </a:p>
          <a:p>
            <a:endParaRPr lang="en-US" dirty="0"/>
          </a:p>
          <a:p>
            <a:r>
              <a:rPr lang="en-US" dirty="0"/>
              <a:t>More organic social approaches had higher conversion rates, but not as much volume. This could be an opportunity to post more often about upcoming events to help support the overall campaign.</a:t>
            </a:r>
          </a:p>
        </p:txBody>
      </p:sp>
      <p:sp>
        <p:nvSpPr>
          <p:cNvPr id="4" name="Slide Number Placeholder 3"/>
          <p:cNvSpPr>
            <a:spLocks noGrp="1"/>
          </p:cNvSpPr>
          <p:nvPr>
            <p:ph type="sldNum" sz="quarter" idx="5"/>
          </p:nvPr>
        </p:nvSpPr>
        <p:spPr/>
        <p:txBody>
          <a:bodyPr/>
          <a:lstStyle/>
          <a:p>
            <a:fld id="{FD753303-F8DD-964A-AD84-D83E5C8E5E14}" type="slidenum">
              <a:rPr lang="en-US" smtClean="0"/>
              <a:t>24</a:t>
            </a:fld>
            <a:endParaRPr lang="en-US"/>
          </a:p>
        </p:txBody>
      </p:sp>
    </p:spTree>
    <p:extLst>
      <p:ext uri="{BB962C8B-B14F-4D97-AF65-F5344CB8AC3E}">
        <p14:creationId xmlns:p14="http://schemas.microsoft.com/office/powerpoint/2010/main" val="2635128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Football deposits advertised via a banner in all </a:t>
            </a:r>
            <a:r>
              <a:rPr lang="en-US" dirty="0" err="1"/>
              <a:t>HooMails</a:t>
            </a:r>
            <a:r>
              <a:rPr lang="en-US" dirty="0"/>
              <a:t>, UVA’s regular athletics update email</a:t>
            </a:r>
          </a:p>
          <a:p>
            <a:endParaRPr lang="en-US" dirty="0"/>
          </a:p>
          <a:p>
            <a:r>
              <a:rPr lang="en-US" dirty="0"/>
              <a:t>Why could the January 14 email have had such a better CVR than the other </a:t>
            </a:r>
            <a:r>
              <a:rPr lang="en-US" dirty="0" err="1"/>
              <a:t>HooMails</a:t>
            </a:r>
            <a:r>
              <a:rPr lang="en-US" dirty="0"/>
              <a:t> in January?</a:t>
            </a:r>
          </a:p>
        </p:txBody>
      </p:sp>
      <p:sp>
        <p:nvSpPr>
          <p:cNvPr id="4" name="Slide Number Placeholder 3"/>
          <p:cNvSpPr>
            <a:spLocks noGrp="1"/>
          </p:cNvSpPr>
          <p:nvPr>
            <p:ph type="sldNum" sz="quarter" idx="5"/>
          </p:nvPr>
        </p:nvSpPr>
        <p:spPr/>
        <p:txBody>
          <a:bodyPr/>
          <a:lstStyle/>
          <a:p>
            <a:fld id="{FD753303-F8DD-964A-AD84-D83E5C8E5E14}" type="slidenum">
              <a:rPr lang="en-US" smtClean="0"/>
              <a:t>25</a:t>
            </a:fld>
            <a:endParaRPr lang="en-US"/>
          </a:p>
        </p:txBody>
      </p:sp>
    </p:spTree>
    <p:extLst>
      <p:ext uri="{BB962C8B-B14F-4D97-AF65-F5344CB8AC3E}">
        <p14:creationId xmlns:p14="http://schemas.microsoft.com/office/powerpoint/2010/main" val="1316751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content above the banner in the Jan 7 email was not Football related. On top of that, the image was longer, require a longer scroll to get to the deposit banner.</a:t>
            </a:r>
          </a:p>
          <a:p>
            <a:endParaRPr lang="en-US" dirty="0"/>
          </a:p>
          <a:p>
            <a:r>
              <a:rPr lang="en-US" dirty="0"/>
              <a:t>The Jan 14 email included a link to a video about the </a:t>
            </a:r>
            <a:r>
              <a:rPr lang="en-US" dirty="0" err="1"/>
              <a:t>Hoos</a:t>
            </a:r>
            <a:r>
              <a:rPr lang="en-US" dirty="0"/>
              <a:t> QB returning immediately above the banner for football deposits. The positive nature of the content and the mere fact it was directly related to the content a fan just scrolled past, may have contributed to the relative success.</a:t>
            </a:r>
          </a:p>
          <a:p>
            <a:endParaRPr lang="en-US" dirty="0"/>
          </a:p>
          <a:p>
            <a:r>
              <a:rPr lang="en-US" dirty="0"/>
              <a:t>Small changes to content in emails could generate incremental results.</a:t>
            </a:r>
          </a:p>
        </p:txBody>
      </p:sp>
      <p:sp>
        <p:nvSpPr>
          <p:cNvPr id="4" name="Slide Number Placeholder 3"/>
          <p:cNvSpPr>
            <a:spLocks noGrp="1"/>
          </p:cNvSpPr>
          <p:nvPr>
            <p:ph type="sldNum" sz="quarter" idx="5"/>
          </p:nvPr>
        </p:nvSpPr>
        <p:spPr/>
        <p:txBody>
          <a:bodyPr/>
          <a:lstStyle/>
          <a:p>
            <a:fld id="{FD753303-F8DD-964A-AD84-D83E5C8E5E14}" type="slidenum">
              <a:rPr lang="en-US" smtClean="0"/>
              <a:t>26</a:t>
            </a:fld>
            <a:endParaRPr lang="en-US"/>
          </a:p>
        </p:txBody>
      </p:sp>
    </p:spTree>
    <p:extLst>
      <p:ext uri="{BB962C8B-B14F-4D97-AF65-F5344CB8AC3E}">
        <p14:creationId xmlns:p14="http://schemas.microsoft.com/office/powerpoint/2010/main" val="2901306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again, we can see email as the top contributor to a campaign</a:t>
            </a:r>
          </a:p>
          <a:p>
            <a:endParaRPr lang="en-US" dirty="0"/>
          </a:p>
          <a:p>
            <a:r>
              <a:rPr lang="en-US" dirty="0"/>
              <a:t>Paid search is also very efficient and could potentially use more investment</a:t>
            </a:r>
          </a:p>
          <a:p>
            <a:endParaRPr lang="en-US" dirty="0"/>
          </a:p>
          <a:p>
            <a:r>
              <a:rPr lang="en-US" dirty="0"/>
              <a:t>But there are other opportunities that jump out in organic social and text messages, both of which had massive CVRs and generated an unexpected amount of revenue</a:t>
            </a:r>
          </a:p>
        </p:txBody>
      </p:sp>
      <p:sp>
        <p:nvSpPr>
          <p:cNvPr id="4" name="Slide Number Placeholder 3"/>
          <p:cNvSpPr>
            <a:spLocks noGrp="1"/>
          </p:cNvSpPr>
          <p:nvPr>
            <p:ph type="sldNum" sz="quarter" idx="5"/>
          </p:nvPr>
        </p:nvSpPr>
        <p:spPr/>
        <p:txBody>
          <a:bodyPr/>
          <a:lstStyle/>
          <a:p>
            <a:fld id="{FD753303-F8DD-964A-AD84-D83E5C8E5E14}" type="slidenum">
              <a:rPr lang="en-US" smtClean="0"/>
              <a:t>27</a:t>
            </a:fld>
            <a:endParaRPr lang="en-US"/>
          </a:p>
        </p:txBody>
      </p:sp>
    </p:spTree>
    <p:extLst>
      <p:ext uri="{BB962C8B-B14F-4D97-AF65-F5344CB8AC3E}">
        <p14:creationId xmlns:p14="http://schemas.microsoft.com/office/powerpoint/2010/main" val="3193462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11K sessions</a:t>
            </a:r>
          </a:p>
          <a:p>
            <a:r>
              <a:rPr lang="en-US" dirty="0"/>
              <a:t>Aggregate CVR over 3% - Typically, organic social is well under ½ a percent</a:t>
            </a:r>
          </a:p>
          <a:p>
            <a:r>
              <a:rPr lang="en-US" dirty="0"/>
              <a:t>Over $80K revenue generated</a:t>
            </a:r>
          </a:p>
          <a:p>
            <a:endParaRPr lang="en-US" dirty="0"/>
          </a:p>
          <a:p>
            <a:r>
              <a:rPr lang="en-US" dirty="0"/>
              <a:t>All sessions and revenue occurred in the first three weeks of July</a:t>
            </a:r>
          </a:p>
          <a:p>
            <a:endParaRPr lang="en-US" dirty="0"/>
          </a:p>
          <a:p>
            <a:r>
              <a:rPr lang="en-US" dirty="0"/>
              <a:t>IG Stories is particularly interesting – with such a high CVR, how can we generate more sessions from this source for sales efforts? Can this work for other sports?</a:t>
            </a:r>
          </a:p>
          <a:p>
            <a:endParaRPr lang="en-US" dirty="0"/>
          </a:p>
          <a:p>
            <a:r>
              <a:rPr lang="en-US" dirty="0"/>
              <a:t>Yes – over $7K sold attributed to sessions originating from organic IG Stories</a:t>
            </a:r>
          </a:p>
          <a:p>
            <a:endParaRPr lang="en-US" dirty="0"/>
          </a:p>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28</a:t>
            </a:fld>
            <a:endParaRPr lang="en-US"/>
          </a:p>
        </p:txBody>
      </p:sp>
    </p:spTree>
    <p:extLst>
      <p:ext uri="{BB962C8B-B14F-4D97-AF65-F5344CB8AC3E}">
        <p14:creationId xmlns:p14="http://schemas.microsoft.com/office/powerpoint/2010/main" val="1840575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post builds anticipation, shows the experience, and contains a tracked link back to mgoblue.com or </a:t>
            </a:r>
            <a:r>
              <a:rPr lang="en-US" dirty="0" err="1"/>
              <a:t>evenue</a:t>
            </a:r>
            <a:r>
              <a:rPr lang="en-US" dirty="0"/>
              <a:t>.</a:t>
            </a:r>
          </a:p>
        </p:txBody>
      </p:sp>
      <p:sp>
        <p:nvSpPr>
          <p:cNvPr id="4" name="Slide Number Placeholder 3"/>
          <p:cNvSpPr>
            <a:spLocks noGrp="1"/>
          </p:cNvSpPr>
          <p:nvPr>
            <p:ph type="sldNum" sz="quarter" idx="5"/>
          </p:nvPr>
        </p:nvSpPr>
        <p:spPr/>
        <p:txBody>
          <a:bodyPr/>
          <a:lstStyle/>
          <a:p>
            <a:fld id="{FD753303-F8DD-964A-AD84-D83E5C8E5E14}" type="slidenum">
              <a:rPr lang="en-US" smtClean="0"/>
              <a:t>29</a:t>
            </a:fld>
            <a:endParaRPr lang="en-US"/>
          </a:p>
        </p:txBody>
      </p:sp>
    </p:spTree>
    <p:extLst>
      <p:ext uri="{BB962C8B-B14F-4D97-AF65-F5344CB8AC3E}">
        <p14:creationId xmlns:p14="http://schemas.microsoft.com/office/powerpoint/2010/main" val="3030662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sent through mozeo.com – partners with Sidearm</a:t>
            </a:r>
          </a:p>
          <a:p>
            <a:endParaRPr lang="en-US" dirty="0"/>
          </a:p>
          <a:p>
            <a:r>
              <a:rPr lang="en-US" dirty="0"/>
              <a:t>Will this continue to be successful as we transition to push notifications? How much overlap? Is it a different audience? Can this work for renewals?</a:t>
            </a:r>
          </a:p>
        </p:txBody>
      </p:sp>
      <p:sp>
        <p:nvSpPr>
          <p:cNvPr id="4" name="Slide Number Placeholder 3"/>
          <p:cNvSpPr>
            <a:spLocks noGrp="1"/>
          </p:cNvSpPr>
          <p:nvPr>
            <p:ph type="sldNum" sz="quarter" idx="5"/>
          </p:nvPr>
        </p:nvSpPr>
        <p:spPr/>
        <p:txBody>
          <a:bodyPr/>
          <a:lstStyle/>
          <a:p>
            <a:fld id="{FD753303-F8DD-964A-AD84-D83E5C8E5E14}" type="slidenum">
              <a:rPr lang="en-US" smtClean="0"/>
              <a:t>30</a:t>
            </a:fld>
            <a:endParaRPr lang="en-US"/>
          </a:p>
        </p:txBody>
      </p:sp>
    </p:spTree>
    <p:extLst>
      <p:ext uri="{BB962C8B-B14F-4D97-AF65-F5344CB8AC3E}">
        <p14:creationId xmlns:p14="http://schemas.microsoft.com/office/powerpoint/2010/main" val="3813284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127K sessions from push notifications this year alone</a:t>
            </a:r>
          </a:p>
          <a:p>
            <a:endParaRPr lang="en-US" dirty="0"/>
          </a:p>
          <a:p>
            <a:r>
              <a:rPr lang="en-US" dirty="0"/>
              <a:t>Typical new session % for most sites is around 75%, the lower % of new sessions from app notifications shows we are keeping fans engaged with the brand. The exceptionally low percentage of new users for the ticketing-focused campaigns is a small success – they are reaching the right fans who are actively engaged and more likely to purchase</a:t>
            </a:r>
          </a:p>
          <a:p>
            <a:endParaRPr lang="en-US" dirty="0"/>
          </a:p>
          <a:p>
            <a:r>
              <a:rPr lang="en-US" dirty="0"/>
              <a:t>BKMRELEASE only includes game previews/game notes/game promotions for push notifications, which include a passive CTA for tickets</a:t>
            </a:r>
          </a:p>
          <a:p>
            <a:endParaRPr lang="en-US" dirty="0"/>
          </a:p>
          <a:p>
            <a:r>
              <a:rPr lang="en-US" dirty="0"/>
              <a:t>There is value beyond driving direct revenue.</a:t>
            </a:r>
          </a:p>
          <a:p>
            <a:endParaRPr lang="en-US" dirty="0"/>
          </a:p>
          <a:p>
            <a:r>
              <a:rPr lang="en-US" dirty="0"/>
              <a:t>In this case, we are reaching existing fans with necessary info in the covid updates, relevant content to consume with release notifications, and we can make sure to build audiences for remarketing from either these sources or the landing pages used in the notification.</a:t>
            </a:r>
          </a:p>
        </p:txBody>
      </p:sp>
      <p:sp>
        <p:nvSpPr>
          <p:cNvPr id="4" name="Slide Number Placeholder 3"/>
          <p:cNvSpPr>
            <a:spLocks noGrp="1"/>
          </p:cNvSpPr>
          <p:nvPr>
            <p:ph type="sldNum" sz="quarter" idx="5"/>
          </p:nvPr>
        </p:nvSpPr>
        <p:spPr/>
        <p:txBody>
          <a:bodyPr/>
          <a:lstStyle/>
          <a:p>
            <a:fld id="{FD753303-F8DD-964A-AD84-D83E5C8E5E14}" type="slidenum">
              <a:rPr lang="en-US" smtClean="0"/>
              <a:t>31</a:t>
            </a:fld>
            <a:endParaRPr lang="en-US"/>
          </a:p>
        </p:txBody>
      </p:sp>
    </p:spTree>
    <p:extLst>
      <p:ext uri="{BB962C8B-B14F-4D97-AF65-F5344CB8AC3E}">
        <p14:creationId xmlns:p14="http://schemas.microsoft.com/office/powerpoint/2010/main" val="2612772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Trying to get more content marketing analysis and showing value down the line</a:t>
            </a:r>
          </a:p>
          <a:p>
            <a:endParaRPr lang="en-US" dirty="0"/>
          </a:p>
          <a:p>
            <a:r>
              <a:rPr lang="en-US" dirty="0" err="1"/>
              <a:t>Twmb</a:t>
            </a:r>
            <a:r>
              <a:rPr lang="en-US" dirty="0"/>
              <a:t>, </a:t>
            </a:r>
            <a:r>
              <a:rPr lang="en-US" dirty="0" err="1"/>
              <a:t>twmh</a:t>
            </a:r>
            <a:r>
              <a:rPr lang="en-US" dirty="0"/>
              <a:t>, and </a:t>
            </a:r>
            <a:r>
              <a:rPr lang="en-US" dirty="0" err="1"/>
              <a:t>twgb</a:t>
            </a:r>
            <a:r>
              <a:rPr lang="en-US" dirty="0"/>
              <a:t> are relatively new – basketball started two-three years ago, hockey 1-2 years ago, and </a:t>
            </a:r>
            <a:r>
              <a:rPr lang="en-US" dirty="0" err="1"/>
              <a:t>twgb</a:t>
            </a:r>
            <a:r>
              <a:rPr lang="en-US" dirty="0"/>
              <a:t> started during the pandemic – never intended to sell tickets, but it has shown revenue potential now </a:t>
            </a:r>
          </a:p>
          <a:p>
            <a:endParaRPr lang="en-US" dirty="0"/>
          </a:p>
          <a:p>
            <a:r>
              <a:rPr lang="en-US" dirty="0"/>
              <a:t>Builds the connection with the fan to help them make the purchase later</a:t>
            </a:r>
          </a:p>
          <a:p>
            <a:endParaRPr lang="en-US" dirty="0"/>
          </a:p>
          <a:p>
            <a:r>
              <a:rPr lang="en-US" dirty="0"/>
              <a:t>A lot of effort put on these emails to balance the communications goals and marketing goals to sell tickets</a:t>
            </a:r>
          </a:p>
        </p:txBody>
      </p:sp>
      <p:sp>
        <p:nvSpPr>
          <p:cNvPr id="4" name="Slide Number Placeholder 3"/>
          <p:cNvSpPr>
            <a:spLocks noGrp="1"/>
          </p:cNvSpPr>
          <p:nvPr>
            <p:ph type="sldNum" sz="quarter" idx="5"/>
          </p:nvPr>
        </p:nvSpPr>
        <p:spPr/>
        <p:txBody>
          <a:bodyPr/>
          <a:lstStyle/>
          <a:p>
            <a:fld id="{FD753303-F8DD-964A-AD84-D83E5C8E5E14}" type="slidenum">
              <a:rPr lang="en-US" smtClean="0"/>
              <a:t>32</a:t>
            </a:fld>
            <a:endParaRPr lang="en-US"/>
          </a:p>
        </p:txBody>
      </p:sp>
    </p:spTree>
    <p:extLst>
      <p:ext uri="{BB962C8B-B14F-4D97-AF65-F5344CB8AC3E}">
        <p14:creationId xmlns:p14="http://schemas.microsoft.com/office/powerpoint/2010/main" val="1892325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VT had a focus on creating new, creative content for football this year</a:t>
            </a:r>
          </a:p>
          <a:p>
            <a:endParaRPr lang="en-US" dirty="0"/>
          </a:p>
          <a:p>
            <a:r>
              <a:rPr lang="en-US" dirty="0"/>
              <a:t>Why was this a focus coming into the year?</a:t>
            </a:r>
          </a:p>
          <a:p>
            <a:endParaRPr lang="en-US" dirty="0"/>
          </a:p>
          <a:p>
            <a:r>
              <a:rPr lang="en-US" dirty="0"/>
              <a:t>How did lookback content fit into the plan?</a:t>
            </a:r>
          </a:p>
          <a:p>
            <a:endParaRPr lang="en-US" dirty="0"/>
          </a:p>
          <a:p>
            <a:r>
              <a:rPr lang="en-US" dirty="0"/>
              <a:t>What were you hoping fans get out of this content?</a:t>
            </a:r>
          </a:p>
          <a:p>
            <a:endParaRPr lang="en-US" dirty="0"/>
          </a:p>
          <a:p>
            <a:r>
              <a:rPr lang="en-US" dirty="0"/>
              <a:t>What did you see in terms of results?</a:t>
            </a:r>
          </a:p>
        </p:txBody>
      </p:sp>
      <p:sp>
        <p:nvSpPr>
          <p:cNvPr id="4" name="Slide Number Placeholder 3"/>
          <p:cNvSpPr>
            <a:spLocks noGrp="1"/>
          </p:cNvSpPr>
          <p:nvPr>
            <p:ph type="sldNum" sz="quarter" idx="5"/>
          </p:nvPr>
        </p:nvSpPr>
        <p:spPr/>
        <p:txBody>
          <a:bodyPr/>
          <a:lstStyle/>
          <a:p>
            <a:fld id="{FD753303-F8DD-964A-AD84-D83E5C8E5E14}" type="slidenum">
              <a:rPr lang="en-US" smtClean="0"/>
              <a:t>33</a:t>
            </a:fld>
            <a:endParaRPr lang="en-US"/>
          </a:p>
        </p:txBody>
      </p:sp>
    </p:spTree>
    <p:extLst>
      <p:ext uri="{BB962C8B-B14F-4D97-AF65-F5344CB8AC3E}">
        <p14:creationId xmlns:p14="http://schemas.microsoft.com/office/powerpoint/2010/main" val="1597524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stories had more than 5K views</a:t>
            </a:r>
          </a:p>
          <a:p>
            <a:endParaRPr lang="en-US" dirty="0"/>
          </a:p>
          <a:p>
            <a:r>
              <a:rPr lang="en-US" dirty="0"/>
              <a:t>4 of the top 10 were women’s basketball</a:t>
            </a:r>
          </a:p>
          <a:p>
            <a:endParaRPr lang="en-US" dirty="0"/>
          </a:p>
          <a:p>
            <a:r>
              <a:rPr lang="en-US" dirty="0"/>
              <a:t>Half were for football</a:t>
            </a:r>
          </a:p>
          <a:p>
            <a:endParaRPr lang="en-US" dirty="0"/>
          </a:p>
          <a:p>
            <a:r>
              <a:rPr lang="en-US" dirty="0"/>
              <a:t>Views of lookback content have increased every month, except December, since starting the effort</a:t>
            </a:r>
          </a:p>
          <a:p>
            <a:r>
              <a:rPr lang="en-US" dirty="0"/>
              <a:t>	Fans are getting familiar with the content and looking for it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34</a:t>
            </a:fld>
            <a:endParaRPr lang="en-US"/>
          </a:p>
        </p:txBody>
      </p:sp>
    </p:spTree>
    <p:extLst>
      <p:ext uri="{BB962C8B-B14F-4D97-AF65-F5344CB8AC3E}">
        <p14:creationId xmlns:p14="http://schemas.microsoft.com/office/powerpoint/2010/main" val="2887702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VT’s notifications try to have a positive spin no matter the score, provide detail to help a fan know what’s happening in the game, but also interesting enough to entice someone to click in to check out the content</a:t>
            </a:r>
          </a:p>
        </p:txBody>
      </p:sp>
      <p:sp>
        <p:nvSpPr>
          <p:cNvPr id="4" name="Slide Number Placeholder 3"/>
          <p:cNvSpPr>
            <a:spLocks noGrp="1"/>
          </p:cNvSpPr>
          <p:nvPr>
            <p:ph type="sldNum" sz="quarter" idx="5"/>
          </p:nvPr>
        </p:nvSpPr>
        <p:spPr/>
        <p:txBody>
          <a:bodyPr/>
          <a:lstStyle/>
          <a:p>
            <a:fld id="{FD753303-F8DD-964A-AD84-D83E5C8E5E14}" type="slidenum">
              <a:rPr lang="en-US" smtClean="0"/>
              <a:t>35</a:t>
            </a:fld>
            <a:endParaRPr lang="en-US"/>
          </a:p>
        </p:txBody>
      </p:sp>
    </p:spTree>
    <p:extLst>
      <p:ext uri="{BB962C8B-B14F-4D97-AF65-F5344CB8AC3E}">
        <p14:creationId xmlns:p14="http://schemas.microsoft.com/office/powerpoint/2010/main" val="3593905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posts generally follow the same format with an engaging tone, and enough detail to entice a click.</a:t>
            </a:r>
          </a:p>
        </p:txBody>
      </p:sp>
      <p:sp>
        <p:nvSpPr>
          <p:cNvPr id="4" name="Slide Number Placeholder 3"/>
          <p:cNvSpPr>
            <a:spLocks noGrp="1"/>
          </p:cNvSpPr>
          <p:nvPr>
            <p:ph type="sldNum" sz="quarter" idx="5"/>
          </p:nvPr>
        </p:nvSpPr>
        <p:spPr/>
        <p:txBody>
          <a:bodyPr/>
          <a:lstStyle/>
          <a:p>
            <a:fld id="{FD753303-F8DD-964A-AD84-D83E5C8E5E14}" type="slidenum">
              <a:rPr lang="en-US" smtClean="0"/>
              <a:t>36</a:t>
            </a:fld>
            <a:endParaRPr lang="en-US"/>
          </a:p>
        </p:txBody>
      </p:sp>
    </p:spTree>
    <p:extLst>
      <p:ext uri="{BB962C8B-B14F-4D97-AF65-F5344CB8AC3E}">
        <p14:creationId xmlns:p14="http://schemas.microsoft.com/office/powerpoint/2010/main" val="3720151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sessions are coming from the app notifications, and with great frequency</a:t>
            </a:r>
          </a:p>
          <a:p>
            <a:endParaRPr lang="en-US" dirty="0"/>
          </a:p>
          <a:p>
            <a:r>
              <a:rPr lang="en-US" dirty="0"/>
              <a:t>But good content will get picked up and distributed by other outlets</a:t>
            </a:r>
          </a:p>
          <a:p>
            <a:endParaRPr lang="en-US" dirty="0"/>
          </a:p>
          <a:p>
            <a:r>
              <a:rPr lang="en-US" dirty="0"/>
              <a:t>Including fans sharing organically on social</a:t>
            </a:r>
          </a:p>
          <a:p>
            <a:endParaRPr lang="en-US" dirty="0"/>
          </a:p>
          <a:p>
            <a:r>
              <a:rPr lang="en-US" dirty="0"/>
              <a:t>Both helps take some of the work off you</a:t>
            </a:r>
          </a:p>
          <a:p>
            <a:endParaRPr lang="en-US" dirty="0"/>
          </a:p>
          <a:p>
            <a:r>
              <a:rPr lang="en-US" dirty="0"/>
              <a:t>Last – we can dive deeper into who is coming from this content, take it to the MMR teams for potential sponsorship </a:t>
            </a:r>
          </a:p>
        </p:txBody>
      </p:sp>
      <p:sp>
        <p:nvSpPr>
          <p:cNvPr id="4" name="Slide Number Placeholder 3"/>
          <p:cNvSpPr>
            <a:spLocks noGrp="1"/>
          </p:cNvSpPr>
          <p:nvPr>
            <p:ph type="sldNum" sz="quarter" idx="5"/>
          </p:nvPr>
        </p:nvSpPr>
        <p:spPr/>
        <p:txBody>
          <a:bodyPr/>
          <a:lstStyle/>
          <a:p>
            <a:fld id="{FD753303-F8DD-964A-AD84-D83E5C8E5E14}" type="slidenum">
              <a:rPr lang="en-US" smtClean="0"/>
              <a:t>37</a:t>
            </a:fld>
            <a:endParaRPr lang="en-US"/>
          </a:p>
        </p:txBody>
      </p:sp>
    </p:spTree>
    <p:extLst>
      <p:ext uri="{BB962C8B-B14F-4D97-AF65-F5344CB8AC3E}">
        <p14:creationId xmlns:p14="http://schemas.microsoft.com/office/powerpoint/2010/main" val="3245262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is pushing GA4 heavily</a:t>
            </a:r>
          </a:p>
          <a:p>
            <a:endParaRPr lang="en-US" dirty="0"/>
          </a:p>
          <a:p>
            <a:r>
              <a:rPr lang="en-US" dirty="0"/>
              <a:t>GA4 is not currently supported on </a:t>
            </a:r>
            <a:r>
              <a:rPr lang="en-US" dirty="0" err="1"/>
              <a:t>eVenue</a:t>
            </a:r>
            <a:r>
              <a:rPr lang="en-US" dirty="0"/>
              <a:t>, but it is in the works</a:t>
            </a:r>
          </a:p>
          <a:p>
            <a:endParaRPr lang="en-US" dirty="0"/>
          </a:p>
          <a:p>
            <a:r>
              <a:rPr lang="en-US" dirty="0"/>
              <a:t>Using GA4 to build remarketing audiences will help get you setup for the future as targeting in the digital </a:t>
            </a:r>
            <a:r>
              <a:rPr lang="en-US"/>
              <a:t>landscape evolves.</a:t>
            </a:r>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38</a:t>
            </a:fld>
            <a:endParaRPr lang="en-US"/>
          </a:p>
        </p:txBody>
      </p:sp>
    </p:spTree>
    <p:extLst>
      <p:ext uri="{BB962C8B-B14F-4D97-AF65-F5344CB8AC3E}">
        <p14:creationId xmlns:p14="http://schemas.microsoft.com/office/powerpoint/2010/main" val="4454527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39</a:t>
            </a:fld>
            <a:endParaRPr lang="en-US"/>
          </a:p>
        </p:txBody>
      </p:sp>
    </p:spTree>
    <p:extLst>
      <p:ext uri="{BB962C8B-B14F-4D97-AF65-F5344CB8AC3E}">
        <p14:creationId xmlns:p14="http://schemas.microsoft.com/office/powerpoint/2010/main" val="3002202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53303-F8DD-964A-AD84-D83E5C8E5E14}" type="slidenum">
              <a:rPr lang="en-US" smtClean="0"/>
              <a:t>40</a:t>
            </a:fld>
            <a:endParaRPr lang="en-US"/>
          </a:p>
        </p:txBody>
      </p:sp>
    </p:spTree>
    <p:extLst>
      <p:ext uri="{BB962C8B-B14F-4D97-AF65-F5344CB8AC3E}">
        <p14:creationId xmlns:p14="http://schemas.microsoft.com/office/powerpoint/2010/main" val="14019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9040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7026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48D1-32F8-F84C-A591-8448F4888E81}"/>
              </a:ext>
            </a:extLst>
          </p:cNvPr>
          <p:cNvSpPr>
            <a:spLocks noGrp="1"/>
          </p:cNvSpPr>
          <p:nvPr>
            <p:ph type="ctrTitle" hasCustomPrompt="1"/>
          </p:nvPr>
        </p:nvSpPr>
        <p:spPr>
          <a:xfrm>
            <a:off x="556166" y="1646176"/>
            <a:ext cx="9111941" cy="2387600"/>
          </a:xfrm>
        </p:spPr>
        <p:txBody>
          <a:bodyPr anchor="b">
            <a:normAutofit/>
          </a:bodyPr>
          <a:lstStyle>
            <a:lvl1pPr algn="l">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C69AB00-2EB3-B046-9E5D-BC0691B9F13F}"/>
              </a:ext>
            </a:extLst>
          </p:cNvPr>
          <p:cNvSpPr>
            <a:spLocks noGrp="1"/>
          </p:cNvSpPr>
          <p:nvPr>
            <p:ph type="subTitle" idx="1" hasCustomPrompt="1"/>
          </p:nvPr>
        </p:nvSpPr>
        <p:spPr>
          <a:xfrm>
            <a:off x="556166" y="4125851"/>
            <a:ext cx="9111941" cy="1655762"/>
          </a:xfrm>
        </p:spPr>
        <p:txBody>
          <a:bodyPr>
            <a:normAutofit/>
          </a:bodyPr>
          <a:lstStyle>
            <a:lvl1pPr marL="0" indent="0" algn="l">
              <a:buNone/>
              <a:defRPr sz="32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8832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ssion Moderators/Present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536523" y="1718865"/>
            <a:ext cx="8580146" cy="403801"/>
          </a:xfrm>
        </p:spPr>
        <p:txBody>
          <a:bodyPr anchor="b">
            <a:normAutofit/>
          </a:bodyPr>
          <a:lstStyle>
            <a:lvl1pPr algn="l">
              <a:defRPr sz="1400" b="0" spc="300">
                <a:solidFill>
                  <a:srgbClr val="49C2C6"/>
                </a:solidFill>
              </a:defRPr>
            </a:lvl1pPr>
          </a:lstStyle>
          <a:p>
            <a:r>
              <a:rPr lang="en-US" dirty="0"/>
              <a:t>MODERATORS</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542530" y="2150520"/>
            <a:ext cx="8590319" cy="994668"/>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548881" y="3870582"/>
            <a:ext cx="10630006" cy="2742089"/>
          </a:xfrm>
        </p:spPr>
        <p:txBody>
          <a:bodyPr/>
          <a:lstStyle>
            <a:lvl1pPr marL="342900" marR="0" indent="-342900" algn="l" defTabSz="914400" rtl="0" eaLnBrk="1" fontAlgn="auto" latinLnBrk="0" hangingPunct="1">
              <a:lnSpc>
                <a:spcPct val="90000"/>
              </a:lnSpc>
              <a:spcBef>
                <a:spcPts val="1000"/>
              </a:spcBef>
              <a:spcAft>
                <a:spcPts val="0"/>
              </a:spcAft>
              <a:buClrTx/>
              <a:buSzTx/>
              <a:buFont typeface="Wingdings" pitchFamily="2" charset="2"/>
              <a:buChar char="§"/>
              <a:tabLst/>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 Name, Company</a:t>
            </a:r>
          </a:p>
          <a:p>
            <a:pPr lvl="0"/>
            <a:endParaRPr lang="en-US" dirty="0"/>
          </a:p>
        </p:txBody>
      </p:sp>
      <p:sp>
        <p:nvSpPr>
          <p:cNvPr id="17" name="Text Placeholder 16">
            <a:extLst>
              <a:ext uri="{FF2B5EF4-FFF2-40B4-BE49-F238E27FC236}">
                <a16:creationId xmlns:a16="http://schemas.microsoft.com/office/drawing/2014/main" id="{352E626C-AA33-6E4E-B1A0-054099228FD5}"/>
              </a:ext>
            </a:extLst>
          </p:cNvPr>
          <p:cNvSpPr>
            <a:spLocks noGrp="1"/>
          </p:cNvSpPr>
          <p:nvPr>
            <p:ph type="body" sz="quarter" idx="11" hasCustomPrompt="1"/>
          </p:nvPr>
        </p:nvSpPr>
        <p:spPr>
          <a:xfrm>
            <a:off x="555461" y="3442315"/>
            <a:ext cx="10617417" cy="403801"/>
          </a:xfrm>
        </p:spPr>
        <p:txBody>
          <a:bodyPr anchor="ctr">
            <a:normAutofit/>
          </a:bodyPr>
          <a:lstStyle>
            <a:lvl1pPr marL="0" indent="0">
              <a:buNone/>
              <a:defRPr lang="en-US" sz="1400" b="0" kern="1200" spc="300" dirty="0">
                <a:solidFill>
                  <a:srgbClr val="49C2C6"/>
                </a:solidFill>
                <a:latin typeface="Arial" panose="020B0604020202020204" pitchFamily="34" charset="0"/>
                <a:ea typeface="+mj-ea"/>
                <a:cs typeface="Arial" panose="020B0604020202020204" pitchFamily="34" charset="0"/>
              </a:defRPr>
            </a:lvl1pPr>
          </a:lstStyle>
          <a:p>
            <a:r>
              <a:rPr lang="en-US" dirty="0"/>
              <a:t>PRESENTERS</a:t>
            </a:r>
          </a:p>
        </p:txBody>
      </p:sp>
    </p:spTree>
    <p:extLst>
      <p:ext uri="{BB962C8B-B14F-4D97-AF65-F5344CB8AC3E}">
        <p14:creationId xmlns:p14="http://schemas.microsoft.com/office/powerpoint/2010/main" val="2843982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7D6E-D34E-A246-B0E4-1C5C44D83C91}"/>
              </a:ext>
            </a:extLst>
          </p:cNvPr>
          <p:cNvSpPr>
            <a:spLocks noGrp="1"/>
          </p:cNvSpPr>
          <p:nvPr>
            <p:ph type="title" hasCustomPrompt="1"/>
          </p:nvPr>
        </p:nvSpPr>
        <p:spPr>
          <a:xfrm>
            <a:off x="3871505" y="3080647"/>
            <a:ext cx="5966827" cy="919421"/>
          </a:xfrm>
        </p:spPr>
        <p:txBody>
          <a:bodyPr anchor="b">
            <a:noAutofit/>
          </a:bodyPr>
          <a:lstStyle>
            <a:lvl1pPr algn="r">
              <a:defRPr sz="6000" b="1" spc="300">
                <a:solidFill>
                  <a:srgbClr val="F1427F"/>
                </a:solidFill>
              </a:defRPr>
            </a:lvl1pPr>
          </a:lstStyle>
          <a:p>
            <a:r>
              <a:rPr lang="en-US" dirty="0"/>
              <a:t>THANK YOU!</a:t>
            </a:r>
          </a:p>
        </p:txBody>
      </p:sp>
      <p:sp>
        <p:nvSpPr>
          <p:cNvPr id="3" name="Text Placeholder 2">
            <a:extLst>
              <a:ext uri="{FF2B5EF4-FFF2-40B4-BE49-F238E27FC236}">
                <a16:creationId xmlns:a16="http://schemas.microsoft.com/office/drawing/2014/main" id="{5C934C1A-4BE2-9F42-A558-2419E9A23DCB}"/>
              </a:ext>
            </a:extLst>
          </p:cNvPr>
          <p:cNvSpPr>
            <a:spLocks noGrp="1"/>
          </p:cNvSpPr>
          <p:nvPr>
            <p:ph type="body" idx="1" hasCustomPrompt="1"/>
          </p:nvPr>
        </p:nvSpPr>
        <p:spPr>
          <a:xfrm>
            <a:off x="3866969" y="3881356"/>
            <a:ext cx="5971363" cy="698195"/>
          </a:xfrm>
        </p:spPr>
        <p:txBody>
          <a:bodyPr>
            <a:noAutofit/>
          </a:bodyPr>
          <a:lstStyle>
            <a:lvl1pPr marL="0" indent="0" algn="r">
              <a:buNone/>
              <a:defRPr sz="5400" b="0" spc="3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QUESTIONS?</a:t>
            </a:r>
          </a:p>
        </p:txBody>
      </p:sp>
      <p:sp>
        <p:nvSpPr>
          <p:cNvPr id="10" name="Text Placeholder 2">
            <a:extLst>
              <a:ext uri="{FF2B5EF4-FFF2-40B4-BE49-F238E27FC236}">
                <a16:creationId xmlns:a16="http://schemas.microsoft.com/office/drawing/2014/main" id="{EC476B25-4836-9E4A-96D2-D0FD1C998E9B}"/>
              </a:ext>
            </a:extLst>
          </p:cNvPr>
          <p:cNvSpPr>
            <a:spLocks noGrp="1"/>
          </p:cNvSpPr>
          <p:nvPr>
            <p:ph type="body" idx="10" hasCustomPrompt="1"/>
          </p:nvPr>
        </p:nvSpPr>
        <p:spPr>
          <a:xfrm>
            <a:off x="2405811" y="5147137"/>
            <a:ext cx="7432521" cy="441731"/>
          </a:xfrm>
        </p:spPr>
        <p:txBody>
          <a:bodyPr>
            <a:normAutofit/>
          </a:bodyPr>
          <a:lstStyle>
            <a:lvl1pPr marL="0" indent="0" algn="r">
              <a:buNone/>
              <a:defRPr sz="1800" b="0" i="1">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Please complete the online session evaluation.</a:t>
            </a:r>
          </a:p>
        </p:txBody>
      </p:sp>
    </p:spTree>
    <p:extLst>
      <p:ext uri="{BB962C8B-B14F-4D97-AF65-F5344CB8AC3E}">
        <p14:creationId xmlns:p14="http://schemas.microsoft.com/office/powerpoint/2010/main" val="3438878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76429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4263661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3832687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00392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4284087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555741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10AE6-B7C9-3C46-B3BD-1AD952EC72B5}"/>
              </a:ext>
            </a:extLst>
          </p:cNvPr>
          <p:cNvSpPr>
            <a:spLocks noGrp="1"/>
          </p:cNvSpPr>
          <p:nvPr>
            <p:ph idx="1"/>
          </p:nvPr>
        </p:nvSpPr>
        <p:spPr>
          <a:xfrm>
            <a:off x="1554480" y="1554480"/>
            <a:ext cx="10505105" cy="51521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F2DEFC-42C3-3049-A2C3-DD503DD53B64}"/>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Title Placeholder 1">
            <a:extLst>
              <a:ext uri="{FF2B5EF4-FFF2-40B4-BE49-F238E27FC236}">
                <a16:creationId xmlns:a16="http://schemas.microsoft.com/office/drawing/2014/main" id="{4D59009A-DDD7-ED40-822A-246A347F70CE}"/>
              </a:ext>
            </a:extLst>
          </p:cNvPr>
          <p:cNvSpPr>
            <a:spLocks noGrp="1"/>
          </p:cNvSpPr>
          <p:nvPr>
            <p:ph type="title"/>
          </p:nvPr>
        </p:nvSpPr>
        <p:spPr>
          <a:xfrm>
            <a:off x="1920240" y="137160"/>
            <a:ext cx="987438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171061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DD22E-6E00-2642-AB6C-51EF08BC3FC2}"/>
              </a:ext>
            </a:extLst>
          </p:cNvPr>
          <p:cNvSpPr>
            <a:spLocks noGrp="1"/>
          </p:cNvSpPr>
          <p:nvPr>
            <p:ph sz="half" idx="1"/>
          </p:nvPr>
        </p:nvSpPr>
        <p:spPr>
          <a:xfrm>
            <a:off x="1554480" y="1554480"/>
            <a:ext cx="4998229" cy="52040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B666EF-CCF5-D341-94A5-6A59A792D4FB}"/>
              </a:ext>
            </a:extLst>
          </p:cNvPr>
          <p:cNvSpPr>
            <a:spLocks noGrp="1"/>
          </p:cNvSpPr>
          <p:nvPr>
            <p:ph sz="half" idx="2"/>
          </p:nvPr>
        </p:nvSpPr>
        <p:spPr>
          <a:xfrm>
            <a:off x="6898041" y="1554480"/>
            <a:ext cx="4989158" cy="52040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1624A48-130D-C54C-AF86-667DEFBA3166}"/>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6" name="Title Placeholder 1">
            <a:extLst>
              <a:ext uri="{FF2B5EF4-FFF2-40B4-BE49-F238E27FC236}">
                <a16:creationId xmlns:a16="http://schemas.microsoft.com/office/drawing/2014/main" id="{5EF33DD8-AAAD-984D-87D1-AB51DEB16E43}"/>
              </a:ext>
            </a:extLst>
          </p:cNvPr>
          <p:cNvSpPr>
            <a:spLocks noGrp="1"/>
          </p:cNvSpPr>
          <p:nvPr>
            <p:ph type="title"/>
          </p:nvPr>
        </p:nvSpPr>
        <p:spPr>
          <a:xfrm>
            <a:off x="1920240" y="137160"/>
            <a:ext cx="9966959"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907773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B36344-3A6A-A149-90EA-DE2A14BDAAAD}"/>
              </a:ext>
            </a:extLst>
          </p:cNvPr>
          <p:cNvSpPr>
            <a:spLocks noGrp="1"/>
          </p:cNvSpPr>
          <p:nvPr>
            <p:ph type="body" idx="1"/>
          </p:nvPr>
        </p:nvSpPr>
        <p:spPr>
          <a:xfrm>
            <a:off x="1554480" y="1554480"/>
            <a:ext cx="5027420"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E549896-567E-FE49-B212-621033A6ADEE}"/>
              </a:ext>
            </a:extLst>
          </p:cNvPr>
          <p:cNvSpPr>
            <a:spLocks noGrp="1"/>
          </p:cNvSpPr>
          <p:nvPr>
            <p:ph sz="half" idx="2"/>
          </p:nvPr>
        </p:nvSpPr>
        <p:spPr>
          <a:xfrm>
            <a:off x="1554480" y="2418576"/>
            <a:ext cx="5027420" cy="433997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E262-D528-2549-BCA0-1A46964919E3}"/>
              </a:ext>
            </a:extLst>
          </p:cNvPr>
          <p:cNvSpPr>
            <a:spLocks noGrp="1"/>
          </p:cNvSpPr>
          <p:nvPr>
            <p:ph type="body" sz="quarter" idx="3"/>
          </p:nvPr>
        </p:nvSpPr>
        <p:spPr>
          <a:xfrm>
            <a:off x="6875661" y="1554480"/>
            <a:ext cx="5052179" cy="8545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84F75DBC-F82F-5842-8C65-40C7E26910C9}"/>
              </a:ext>
            </a:extLst>
          </p:cNvPr>
          <p:cNvSpPr>
            <a:spLocks noGrp="1"/>
          </p:cNvSpPr>
          <p:nvPr>
            <p:ph sz="quarter" idx="4"/>
          </p:nvPr>
        </p:nvSpPr>
        <p:spPr>
          <a:xfrm>
            <a:off x="6875661" y="2418576"/>
            <a:ext cx="5052179" cy="43399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90177EEE-7233-6F41-AD88-F1068975388C}"/>
              </a:ext>
            </a:extLst>
          </p:cNvPr>
          <p:cNvSpPr>
            <a:spLocks noGrp="1"/>
          </p:cNvSpPr>
          <p:nvPr>
            <p:ph type="title"/>
          </p:nvPr>
        </p:nvSpPr>
        <p:spPr>
          <a:xfrm>
            <a:off x="1920240" y="137160"/>
            <a:ext cx="10007600" cy="1325563"/>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6">
            <a:extLst>
              <a:ext uri="{FF2B5EF4-FFF2-40B4-BE49-F238E27FC236}">
                <a16:creationId xmlns:a16="http://schemas.microsoft.com/office/drawing/2014/main" id="{10CAA61F-3D5A-4FF6-AC70-10F97B6F656F}"/>
              </a:ext>
            </a:extLst>
          </p:cNvPr>
          <p:cNvSpPr>
            <a:spLocks noGrp="1"/>
          </p:cNvSpPr>
          <p:nvPr>
            <p:ph type="sldNum" sz="quarter" idx="12"/>
          </p:nvPr>
        </p:nvSpPr>
        <p:spPr>
          <a:xfrm>
            <a:off x="11550769" y="6393421"/>
            <a:ext cx="563287"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1163026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2521CC6-D3ED-C143-8E87-98A7AD7E5BDA}"/>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
        <p:nvSpPr>
          <p:cNvPr id="7" name="Picture Placeholder 6">
            <a:extLst>
              <a:ext uri="{FF2B5EF4-FFF2-40B4-BE49-F238E27FC236}">
                <a16:creationId xmlns:a16="http://schemas.microsoft.com/office/drawing/2014/main" id="{01F6217A-461E-FB4B-B651-9AD55E50AACF}"/>
              </a:ext>
            </a:extLst>
          </p:cNvPr>
          <p:cNvSpPr>
            <a:spLocks noGrp="1"/>
          </p:cNvSpPr>
          <p:nvPr>
            <p:ph type="pic" sz="quarter" idx="13"/>
          </p:nvPr>
        </p:nvSpPr>
        <p:spPr>
          <a:xfrm>
            <a:off x="1554480" y="1554480"/>
            <a:ext cx="10332746" cy="5198300"/>
          </a:xfrm>
        </p:spPr>
        <p:txBody>
          <a:bodyPr/>
          <a:lstStyle/>
          <a:p>
            <a:endParaRPr lang="en-US"/>
          </a:p>
        </p:txBody>
      </p:sp>
      <p:sp>
        <p:nvSpPr>
          <p:cNvPr id="6" name="Title Placeholder 1">
            <a:extLst>
              <a:ext uri="{FF2B5EF4-FFF2-40B4-BE49-F238E27FC236}">
                <a16:creationId xmlns:a16="http://schemas.microsoft.com/office/drawing/2014/main" id="{D43C4726-B2D6-0E4D-8C13-65FBE9C81DC7}"/>
              </a:ext>
            </a:extLst>
          </p:cNvPr>
          <p:cNvSpPr>
            <a:spLocks noGrp="1"/>
          </p:cNvSpPr>
          <p:nvPr>
            <p:ph type="title"/>
          </p:nvPr>
        </p:nvSpPr>
        <p:spPr>
          <a:xfrm>
            <a:off x="1920240" y="137160"/>
            <a:ext cx="9966986" cy="1325563"/>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419724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5384-6216-4E40-9276-3925763A1601}"/>
              </a:ext>
            </a:extLst>
          </p:cNvPr>
          <p:cNvSpPr>
            <a:spLocks noGrp="1"/>
          </p:cNvSpPr>
          <p:nvPr>
            <p:ph type="title" hasCustomPrompt="1"/>
          </p:nvPr>
        </p:nvSpPr>
        <p:spPr>
          <a:xfrm>
            <a:off x="1920240" y="137160"/>
            <a:ext cx="4827801" cy="1294671"/>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355B368-CA4C-1B49-B39B-2929392CFE89}"/>
              </a:ext>
            </a:extLst>
          </p:cNvPr>
          <p:cNvSpPr>
            <a:spLocks noGrp="1"/>
          </p:cNvSpPr>
          <p:nvPr>
            <p:ph type="pic" idx="1"/>
          </p:nvPr>
        </p:nvSpPr>
        <p:spPr>
          <a:xfrm>
            <a:off x="7048981" y="137161"/>
            <a:ext cx="4827825" cy="662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4F74AD-9FFE-F848-936A-D87FCE7C9F4D}"/>
              </a:ext>
            </a:extLst>
          </p:cNvPr>
          <p:cNvSpPr>
            <a:spLocks noGrp="1"/>
          </p:cNvSpPr>
          <p:nvPr>
            <p:ph type="body" sz="half" idx="2"/>
          </p:nvPr>
        </p:nvSpPr>
        <p:spPr>
          <a:xfrm>
            <a:off x="1554480" y="1554480"/>
            <a:ext cx="5256617" cy="520406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EBF19FEA-0E0B-804A-A745-9DC88F280FFF}"/>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580766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F1171F-ED68-EF49-BC47-477C54CE217C}"/>
              </a:ext>
            </a:extLst>
          </p:cNvPr>
          <p:cNvSpPr>
            <a:spLocks noGrp="1"/>
          </p:cNvSpPr>
          <p:nvPr>
            <p:ph type="sldNum" sz="quarter" idx="12"/>
          </p:nvPr>
        </p:nvSpPr>
        <p:spPr>
          <a:xfrm>
            <a:off x="11559395" y="6393421"/>
            <a:ext cx="554661" cy="365125"/>
          </a:xfrm>
          <a:prstGeom prst="rect">
            <a:avLst/>
          </a:prstGeom>
        </p:spPr>
        <p:txBody>
          <a:bodyPr/>
          <a:lstStyle/>
          <a:p>
            <a:fld id="{FC1EC6C4-7E1C-E74D-B6D5-22B8D4C0BBF5}" type="slidenum">
              <a:rPr lang="en-US" smtClean="0"/>
              <a:t>‹#›</a:t>
            </a:fld>
            <a:endParaRPr lang="en-US"/>
          </a:p>
        </p:txBody>
      </p:sp>
    </p:spTree>
    <p:extLst>
      <p:ext uri="{BB962C8B-B14F-4D97-AF65-F5344CB8AC3E}">
        <p14:creationId xmlns:p14="http://schemas.microsoft.com/office/powerpoint/2010/main" val="24927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3744886827"/>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1" r:id="rId3"/>
    <p:sldLayoutId id="2147483676" r:id="rId4"/>
    <p:sldLayoutId id="2147483659" r:id="rId5"/>
    <p:sldLayoutId id="2147483650" r:id="rId6"/>
    <p:sldLayoutId id="2147483652" r:id="rId7"/>
    <p:sldLayoutId id="2147483653" r:id="rId8"/>
    <p:sldLayoutId id="2147483654" r:id="rId9"/>
    <p:sldLayoutId id="2147483657" r:id="rId10"/>
    <p:sldLayoutId id="2147483655" r:id="rId11"/>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6BA37-BE0A-704E-9E30-741DC70438F0}"/>
              </a:ext>
            </a:extLst>
          </p:cNvPr>
          <p:cNvSpPr>
            <a:spLocks noGrp="1"/>
          </p:cNvSpPr>
          <p:nvPr>
            <p:ph type="title"/>
          </p:nvPr>
        </p:nvSpPr>
        <p:spPr>
          <a:xfrm>
            <a:off x="1920240" y="137160"/>
            <a:ext cx="9932262"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2CFE2B-6A2A-4F45-8C75-919F31FF4088}"/>
              </a:ext>
            </a:extLst>
          </p:cNvPr>
          <p:cNvSpPr>
            <a:spLocks noGrp="1"/>
          </p:cNvSpPr>
          <p:nvPr>
            <p:ph type="body" idx="1"/>
          </p:nvPr>
        </p:nvSpPr>
        <p:spPr>
          <a:xfrm>
            <a:off x="1554480" y="1554480"/>
            <a:ext cx="10349091" cy="52040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FBC5CB8-0BEF-0143-A722-5ECD28F9B98B}"/>
              </a:ext>
            </a:extLst>
          </p:cNvPr>
          <p:cNvSpPr>
            <a:spLocks noGrp="1"/>
          </p:cNvSpPr>
          <p:nvPr>
            <p:ph type="sldNum" sz="quarter" idx="4"/>
          </p:nvPr>
        </p:nvSpPr>
        <p:spPr>
          <a:xfrm>
            <a:off x="11559395" y="6393421"/>
            <a:ext cx="554661"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fld id="{FC1EC6C4-7E1C-E74D-B6D5-22B8D4C0BBF5}" type="slidenum">
              <a:rPr lang="en-US" smtClean="0"/>
              <a:pPr/>
              <a:t>‹#›</a:t>
            </a:fld>
            <a:endParaRPr lang="en-US" dirty="0"/>
          </a:p>
        </p:txBody>
      </p:sp>
    </p:spTree>
    <p:extLst>
      <p:ext uri="{BB962C8B-B14F-4D97-AF65-F5344CB8AC3E}">
        <p14:creationId xmlns:p14="http://schemas.microsoft.com/office/powerpoint/2010/main" val="271772068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txStyles>
    <p:title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www.paciolan.com/news/detail/preparing-for-success-with-google-analytics"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ga-dev-tools.web.app/campaign-url-builder/"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5.jpg"/><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0.png"/><Relationship Id="rId4"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8339-BA5E-4342-A2A8-44586234AB71}"/>
              </a:ext>
            </a:extLst>
          </p:cNvPr>
          <p:cNvSpPr>
            <a:spLocks noGrp="1"/>
          </p:cNvSpPr>
          <p:nvPr>
            <p:ph type="ctrTitle"/>
          </p:nvPr>
        </p:nvSpPr>
        <p:spPr/>
        <p:txBody>
          <a:bodyPr/>
          <a:lstStyle/>
          <a:p>
            <a:r>
              <a:rPr lang="en-US" dirty="0"/>
              <a:t>How To: Measure Marketing Success With Google Analytics</a:t>
            </a:r>
          </a:p>
        </p:txBody>
      </p:sp>
    </p:spTree>
    <p:extLst>
      <p:ext uri="{BB962C8B-B14F-4D97-AF65-F5344CB8AC3E}">
        <p14:creationId xmlns:p14="http://schemas.microsoft.com/office/powerpoint/2010/main" val="2100435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D0CB92-2171-7A42-87BD-F5240304ABF6}"/>
              </a:ext>
            </a:extLst>
          </p:cNvPr>
          <p:cNvSpPr>
            <a:spLocks noGrp="1"/>
          </p:cNvSpPr>
          <p:nvPr>
            <p:ph type="title"/>
          </p:nvPr>
        </p:nvSpPr>
        <p:spPr>
          <a:xfrm>
            <a:off x="536523" y="1718865"/>
            <a:ext cx="8580146" cy="403801"/>
          </a:xfrm>
        </p:spPr>
        <p:txBody>
          <a:bodyPr/>
          <a:lstStyle/>
          <a:p>
            <a:r>
              <a:rPr lang="en-US" dirty="0"/>
              <a:t>PRESENTER</a:t>
            </a:r>
          </a:p>
        </p:txBody>
      </p:sp>
      <p:sp>
        <p:nvSpPr>
          <p:cNvPr id="3" name="Text Placeholder 2">
            <a:extLst>
              <a:ext uri="{FF2B5EF4-FFF2-40B4-BE49-F238E27FC236}">
                <a16:creationId xmlns:a16="http://schemas.microsoft.com/office/drawing/2014/main" id="{4BFB36C5-2A1B-7E46-ACDE-22D1FFEA6DE5}"/>
              </a:ext>
            </a:extLst>
          </p:cNvPr>
          <p:cNvSpPr>
            <a:spLocks noGrp="1"/>
          </p:cNvSpPr>
          <p:nvPr>
            <p:ph type="body" idx="1"/>
          </p:nvPr>
        </p:nvSpPr>
        <p:spPr>
          <a:xfrm>
            <a:off x="542530" y="2150520"/>
            <a:ext cx="8590319" cy="994668"/>
          </a:xfrm>
        </p:spPr>
        <p:txBody>
          <a:bodyPr/>
          <a:lstStyle/>
          <a:p>
            <a:r>
              <a:rPr lang="en-US" dirty="0"/>
              <a:t>Mark Baker, Paciolan</a:t>
            </a:r>
          </a:p>
        </p:txBody>
      </p:sp>
      <p:sp>
        <p:nvSpPr>
          <p:cNvPr id="4" name="Text Placeholder 3">
            <a:extLst>
              <a:ext uri="{FF2B5EF4-FFF2-40B4-BE49-F238E27FC236}">
                <a16:creationId xmlns:a16="http://schemas.microsoft.com/office/drawing/2014/main" id="{F017495B-96D9-594F-BE44-91EF287DDF02}"/>
              </a:ext>
            </a:extLst>
          </p:cNvPr>
          <p:cNvSpPr>
            <a:spLocks noGrp="1"/>
          </p:cNvSpPr>
          <p:nvPr>
            <p:ph type="body" idx="10"/>
          </p:nvPr>
        </p:nvSpPr>
        <p:spPr>
          <a:xfrm>
            <a:off x="548881" y="3870582"/>
            <a:ext cx="10630006" cy="2742089"/>
          </a:xfrm>
        </p:spPr>
        <p:txBody>
          <a:bodyPr/>
          <a:lstStyle/>
          <a:p>
            <a:r>
              <a:rPr lang="en-US" dirty="0"/>
              <a:t>Micayla Baker, Oklahoma City Civic Music Hall</a:t>
            </a:r>
          </a:p>
          <a:p>
            <a:r>
              <a:rPr lang="en-US" dirty="0"/>
              <a:t>Keith Bretzius, University of Michigan</a:t>
            </a:r>
          </a:p>
          <a:p>
            <a:r>
              <a:rPr lang="en-US" dirty="0"/>
              <a:t>Lance Dozier, Virginia Tech</a:t>
            </a:r>
          </a:p>
          <a:p>
            <a:r>
              <a:rPr lang="en-US" dirty="0"/>
              <a:t>Greg Driscoll, University of Virginia</a:t>
            </a:r>
          </a:p>
        </p:txBody>
      </p:sp>
      <p:sp>
        <p:nvSpPr>
          <p:cNvPr id="8" name="Text Placeholder 7">
            <a:extLst>
              <a:ext uri="{FF2B5EF4-FFF2-40B4-BE49-F238E27FC236}">
                <a16:creationId xmlns:a16="http://schemas.microsoft.com/office/drawing/2014/main" id="{0C6B5F44-9E92-DE47-83B7-582B8308F27D}"/>
              </a:ext>
            </a:extLst>
          </p:cNvPr>
          <p:cNvSpPr>
            <a:spLocks noGrp="1"/>
          </p:cNvSpPr>
          <p:nvPr>
            <p:ph type="body" sz="quarter" idx="11"/>
          </p:nvPr>
        </p:nvSpPr>
        <p:spPr>
          <a:xfrm>
            <a:off x="555461" y="3442315"/>
            <a:ext cx="10617417" cy="403801"/>
          </a:xfrm>
        </p:spPr>
        <p:txBody>
          <a:bodyPr/>
          <a:lstStyle/>
          <a:p>
            <a:r>
              <a:rPr lang="en-US" dirty="0"/>
              <a:t>THANK YOU TO CONTRIBUTORS</a:t>
            </a:r>
          </a:p>
        </p:txBody>
      </p:sp>
    </p:spTree>
    <p:extLst>
      <p:ext uri="{BB962C8B-B14F-4D97-AF65-F5344CB8AC3E}">
        <p14:creationId xmlns:p14="http://schemas.microsoft.com/office/powerpoint/2010/main" val="245477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554480" y="1554480"/>
            <a:ext cx="10505105" cy="5152168"/>
          </a:xfrm>
        </p:spPr>
        <p:txBody>
          <a:bodyPr>
            <a:normAutofit fontScale="92500" lnSpcReduction="20000"/>
          </a:bodyPr>
          <a:lstStyle/>
          <a:p>
            <a:pPr marL="0" indent="0" algn="ctr">
              <a:buNone/>
            </a:pPr>
            <a:r>
              <a:rPr lang="en-US" sz="3000" dirty="0"/>
              <a:t>We </a:t>
            </a:r>
            <a:r>
              <a:rPr lang="en-US" sz="3000" b="1" dirty="0"/>
              <a:t>will not</a:t>
            </a:r>
            <a:r>
              <a:rPr lang="en-US" sz="3000" b="1" i="1" dirty="0"/>
              <a:t> </a:t>
            </a:r>
            <a:r>
              <a:rPr lang="en-US" sz="3000" dirty="0"/>
              <a:t>cover</a:t>
            </a:r>
          </a:p>
          <a:p>
            <a:pPr marL="0" indent="0" algn="ctr">
              <a:buNone/>
            </a:pPr>
            <a:r>
              <a:rPr lang="en-US" sz="2400" dirty="0"/>
              <a:t>Technical setup</a:t>
            </a:r>
          </a:p>
          <a:p>
            <a:pPr marL="0" indent="0" algn="ctr">
              <a:buNone/>
            </a:pPr>
            <a:r>
              <a:rPr lang="en-US" sz="2400" dirty="0"/>
              <a:t>Implementing Google Analytics</a:t>
            </a:r>
          </a:p>
          <a:p>
            <a:pPr marL="0" indent="0" algn="ctr">
              <a:buNone/>
            </a:pPr>
            <a:r>
              <a:rPr lang="en-US" sz="2400" dirty="0"/>
              <a:t>Cross-Domain Tracking</a:t>
            </a:r>
          </a:p>
          <a:p>
            <a:pPr marL="457200" lvl="1" indent="0" algn="ctr">
              <a:buNone/>
            </a:pPr>
            <a:endParaRPr lang="en-US" sz="2200" dirty="0"/>
          </a:p>
          <a:p>
            <a:pPr marL="0" indent="0" algn="ctr">
              <a:buNone/>
            </a:pPr>
            <a:r>
              <a:rPr lang="en-US" sz="3000" dirty="0"/>
              <a:t>Words I will try not to say</a:t>
            </a:r>
          </a:p>
          <a:p>
            <a:pPr marL="0" indent="0" algn="ctr">
              <a:buNone/>
            </a:pPr>
            <a:r>
              <a:rPr lang="en-US" sz="2400" dirty="0"/>
              <a:t>Pixel</a:t>
            </a:r>
          </a:p>
          <a:p>
            <a:pPr marL="0" indent="0" algn="ctr">
              <a:buNone/>
            </a:pPr>
            <a:r>
              <a:rPr lang="en-US" sz="2400" dirty="0"/>
              <a:t>Cookie</a:t>
            </a:r>
          </a:p>
          <a:p>
            <a:pPr marL="0" indent="0" algn="ctr">
              <a:buNone/>
            </a:pPr>
            <a:endParaRPr lang="en-US" sz="2200" dirty="0"/>
          </a:p>
          <a:p>
            <a:pPr marL="0" indent="0" algn="ctr">
              <a:buNone/>
            </a:pPr>
            <a:r>
              <a:rPr lang="en-US" sz="3000" dirty="0"/>
              <a:t>If you need help in these areas</a:t>
            </a:r>
          </a:p>
          <a:p>
            <a:pPr marL="0" indent="0" algn="ctr">
              <a:buNone/>
            </a:pPr>
            <a:r>
              <a:rPr lang="en-US" sz="2400" dirty="0"/>
              <a:t>Reach out to your EOS to start</a:t>
            </a:r>
          </a:p>
          <a:p>
            <a:pPr marL="0" indent="0" algn="ctr">
              <a:buNone/>
            </a:pPr>
            <a:r>
              <a:rPr lang="en-US" sz="2400" dirty="0"/>
              <a:t>Checkout the blog posts on paciolan.com</a:t>
            </a:r>
          </a:p>
          <a:p>
            <a:pPr marL="0" indent="0" algn="ctr">
              <a:buNone/>
            </a:pPr>
            <a:r>
              <a:rPr lang="en-US" sz="1800" dirty="0">
                <a:hlinkClick r:id="rId2"/>
              </a:rPr>
              <a:t>Implementation</a:t>
            </a:r>
          </a:p>
          <a:p>
            <a:pPr marL="0" indent="0" algn="ctr">
              <a:buNone/>
            </a:pPr>
            <a:r>
              <a:rPr lang="en-US" sz="1800" dirty="0">
                <a:hlinkClick r:id="rId2"/>
              </a:rPr>
              <a:t>Cross-Domain Tracking</a:t>
            </a:r>
            <a:endParaRPr lang="en-US" sz="1800" dirty="0"/>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9874389" cy="1325563"/>
          </a:xfrm>
        </p:spPr>
        <p:txBody>
          <a:bodyPr/>
          <a:lstStyle/>
          <a:p>
            <a:r>
              <a:rPr lang="en-US" dirty="0"/>
              <a:t>Maintain focus on our goal: Measurement</a:t>
            </a:r>
          </a:p>
        </p:txBody>
      </p:sp>
    </p:spTree>
    <p:extLst>
      <p:ext uri="{BB962C8B-B14F-4D97-AF65-F5344CB8AC3E}">
        <p14:creationId xmlns:p14="http://schemas.microsoft.com/office/powerpoint/2010/main" val="348219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fade">
                                      <p:cBhvr>
                                        <p:cTn id="37" dur="5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9" end="9"/>
                                            </p:txEl>
                                          </p:spTgt>
                                        </p:tgtEl>
                                        <p:attrNameLst>
                                          <p:attrName>style.visibility</p:attrName>
                                        </p:attrNameLst>
                                      </p:cBhvr>
                                      <p:to>
                                        <p:strVal val="visible"/>
                                      </p:to>
                                    </p:set>
                                    <p:animEffect transition="in" filter="fade">
                                      <p:cBhvr>
                                        <p:cTn id="42" dur="500"/>
                                        <p:tgtEl>
                                          <p:spTgt spid="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animEffect transition="in" filter="fade">
                                      <p:cBhvr>
                                        <p:cTn id="47" dur="500"/>
                                        <p:tgtEl>
                                          <p:spTgt spid="7">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11" end="11"/>
                                            </p:txEl>
                                          </p:spTgt>
                                        </p:tgtEl>
                                        <p:attrNameLst>
                                          <p:attrName>style.visibility</p:attrName>
                                        </p:attrNameLst>
                                      </p:cBhvr>
                                      <p:to>
                                        <p:strVal val="visible"/>
                                      </p:to>
                                    </p:set>
                                    <p:animEffect transition="in" filter="fade">
                                      <p:cBhvr>
                                        <p:cTn id="52" dur="500"/>
                                        <p:tgtEl>
                                          <p:spTgt spid="7">
                                            <p:txEl>
                                              <p:pRg st="11" end="11"/>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xEl>
                                              <p:pRg st="12" end="12"/>
                                            </p:txEl>
                                          </p:spTgt>
                                        </p:tgtEl>
                                        <p:attrNameLst>
                                          <p:attrName>style.visibility</p:attrName>
                                        </p:attrNameLst>
                                      </p:cBhvr>
                                      <p:to>
                                        <p:strVal val="visible"/>
                                      </p:to>
                                    </p:set>
                                    <p:animEffect transition="in" filter="fade">
                                      <p:cBhvr>
                                        <p:cTn id="55" dur="500"/>
                                        <p:tgtEl>
                                          <p:spTgt spid="7">
                                            <p:txEl>
                                              <p:pRg st="12" end="12"/>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
                                            <p:txEl>
                                              <p:pRg st="13" end="13"/>
                                            </p:txEl>
                                          </p:spTgt>
                                        </p:tgtEl>
                                        <p:attrNameLst>
                                          <p:attrName>style.visibility</p:attrName>
                                        </p:attrNameLst>
                                      </p:cBhvr>
                                      <p:to>
                                        <p:strVal val="visible"/>
                                      </p:to>
                                    </p:set>
                                    <p:animEffect transition="in" filter="fade">
                                      <p:cBhvr>
                                        <p:cTn id="58"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DEE19F-ED54-452A-BEC6-297DE2CA7CE4}"/>
              </a:ext>
            </a:extLst>
          </p:cNvPr>
          <p:cNvSpPr>
            <a:spLocks noGrp="1"/>
          </p:cNvSpPr>
          <p:nvPr>
            <p:ph idx="1"/>
          </p:nvPr>
        </p:nvSpPr>
        <p:spPr>
          <a:xfrm>
            <a:off x="1554480" y="1554480"/>
            <a:ext cx="10505105" cy="5152168"/>
          </a:xfrm>
        </p:spPr>
        <p:txBody>
          <a:bodyPr>
            <a:normAutofit/>
          </a:bodyPr>
          <a:lstStyle/>
          <a:p>
            <a:pPr marL="0" indent="0" algn="ctr">
              <a:buNone/>
            </a:pPr>
            <a:r>
              <a:rPr lang="en-US" dirty="0"/>
              <a:t>Why you should use GA for marketing measurement</a:t>
            </a:r>
          </a:p>
          <a:p>
            <a:pPr marL="0" indent="0" algn="ctr">
              <a:buNone/>
            </a:pPr>
            <a:endParaRPr lang="en-US" dirty="0"/>
          </a:p>
          <a:p>
            <a:pPr marL="0" indent="0" algn="ctr">
              <a:buNone/>
            </a:pPr>
            <a:r>
              <a:rPr lang="en-US" dirty="0"/>
              <a:t>Common gaps preventing comprehensive measurement</a:t>
            </a:r>
          </a:p>
          <a:p>
            <a:pPr marL="0" indent="0" algn="ctr">
              <a:buNone/>
            </a:pPr>
            <a:endParaRPr lang="en-US" dirty="0"/>
          </a:p>
          <a:p>
            <a:pPr marL="0" indent="0" algn="ctr">
              <a:buNone/>
            </a:pPr>
            <a:r>
              <a:rPr lang="en-US" dirty="0"/>
              <a:t>How to prep for measurement in GA</a:t>
            </a:r>
          </a:p>
          <a:p>
            <a:pPr marL="0" indent="0" algn="ctr">
              <a:buNone/>
            </a:pPr>
            <a:endParaRPr lang="en-US" dirty="0"/>
          </a:p>
          <a:p>
            <a:pPr marL="0" indent="0" algn="ctr">
              <a:buNone/>
            </a:pPr>
            <a:r>
              <a:rPr lang="en-US" dirty="0"/>
              <a:t>Community examples</a:t>
            </a:r>
          </a:p>
          <a:p>
            <a:pPr marL="0" indent="0" algn="ctr">
              <a:buNone/>
            </a:pPr>
            <a:endParaRPr lang="en-US" dirty="0"/>
          </a:p>
          <a:p>
            <a:pPr marL="0" indent="0" algn="ctr">
              <a:buNone/>
            </a:pPr>
            <a:r>
              <a:rPr lang="en-US" dirty="0"/>
              <a:t>Thoughts on GA4</a:t>
            </a:r>
          </a:p>
        </p:txBody>
      </p:sp>
      <p:sp>
        <p:nvSpPr>
          <p:cNvPr id="6" name="Title 5">
            <a:extLst>
              <a:ext uri="{FF2B5EF4-FFF2-40B4-BE49-F238E27FC236}">
                <a16:creationId xmlns:a16="http://schemas.microsoft.com/office/drawing/2014/main" id="{07CE330B-E765-4D06-932D-F653D8B772D2}"/>
              </a:ext>
            </a:extLst>
          </p:cNvPr>
          <p:cNvSpPr>
            <a:spLocks noGrp="1"/>
          </p:cNvSpPr>
          <p:nvPr>
            <p:ph type="title"/>
          </p:nvPr>
        </p:nvSpPr>
        <p:spPr>
          <a:xfrm>
            <a:off x="1920240" y="137160"/>
            <a:ext cx="9874389" cy="1325563"/>
          </a:xfrm>
        </p:spPr>
        <p:txBody>
          <a:bodyPr/>
          <a:lstStyle/>
          <a:p>
            <a:r>
              <a:rPr lang="en-US" dirty="0"/>
              <a:t>What will we cover?</a:t>
            </a:r>
          </a:p>
        </p:txBody>
      </p:sp>
    </p:spTree>
    <p:extLst>
      <p:ext uri="{BB962C8B-B14F-4D97-AF65-F5344CB8AC3E}">
        <p14:creationId xmlns:p14="http://schemas.microsoft.com/office/powerpoint/2010/main" val="17454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81AA44-B718-4A47-BC99-CE6070118A15}"/>
              </a:ext>
            </a:extLst>
          </p:cNvPr>
          <p:cNvSpPr>
            <a:spLocks noGrp="1"/>
          </p:cNvSpPr>
          <p:nvPr>
            <p:ph idx="1"/>
          </p:nvPr>
        </p:nvSpPr>
        <p:spPr/>
        <p:txBody>
          <a:bodyPr/>
          <a:lstStyle/>
          <a:p>
            <a:pPr marL="0" indent="0" algn="ctr">
              <a:buNone/>
            </a:pPr>
            <a:r>
              <a:rPr lang="en-US" dirty="0"/>
              <a:t>Submit questions: bit.ly/pacnet22analytics</a:t>
            </a:r>
          </a:p>
          <a:p>
            <a:pPr marL="0" indent="0" algn="ctr">
              <a:buNone/>
            </a:pPr>
            <a:endParaRPr lang="en-US" dirty="0"/>
          </a:p>
          <a:p>
            <a:pPr marL="0" indent="0" algn="ctr">
              <a:buNone/>
            </a:pPr>
            <a:r>
              <a:rPr lang="en-US" dirty="0"/>
              <a:t>Q&amp;A at the end</a:t>
            </a:r>
          </a:p>
        </p:txBody>
      </p:sp>
      <p:sp>
        <p:nvSpPr>
          <p:cNvPr id="3" name="Title 2">
            <a:extLst>
              <a:ext uri="{FF2B5EF4-FFF2-40B4-BE49-F238E27FC236}">
                <a16:creationId xmlns:a16="http://schemas.microsoft.com/office/drawing/2014/main" id="{95CCFAC0-41D2-4A09-B18A-4833673350B8}"/>
              </a:ext>
            </a:extLst>
          </p:cNvPr>
          <p:cNvSpPr>
            <a:spLocks noGrp="1"/>
          </p:cNvSpPr>
          <p:nvPr>
            <p:ph type="title"/>
          </p:nvPr>
        </p:nvSpPr>
        <p:spPr/>
        <p:txBody>
          <a:bodyPr/>
          <a:lstStyle/>
          <a:p>
            <a:r>
              <a:rPr lang="en-US" dirty="0"/>
              <a:t>If you have questions along the way</a:t>
            </a:r>
          </a:p>
        </p:txBody>
      </p:sp>
    </p:spTree>
    <p:extLst>
      <p:ext uri="{BB962C8B-B14F-4D97-AF65-F5344CB8AC3E}">
        <p14:creationId xmlns:p14="http://schemas.microsoft.com/office/powerpoint/2010/main" val="86103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CCFAC0-41D2-4A09-B18A-4833673350B8}"/>
              </a:ext>
            </a:extLst>
          </p:cNvPr>
          <p:cNvSpPr>
            <a:spLocks noGrp="1"/>
          </p:cNvSpPr>
          <p:nvPr>
            <p:ph type="title"/>
          </p:nvPr>
        </p:nvSpPr>
        <p:spPr/>
        <p:txBody>
          <a:bodyPr/>
          <a:lstStyle/>
          <a:p>
            <a:r>
              <a:rPr lang="en-US" dirty="0"/>
              <a:t>Clicks are all you need</a:t>
            </a:r>
          </a:p>
        </p:txBody>
      </p:sp>
      <p:pic>
        <p:nvPicPr>
          <p:cNvPr id="5" name="Picture 4">
            <a:extLst>
              <a:ext uri="{FF2B5EF4-FFF2-40B4-BE49-F238E27FC236}">
                <a16:creationId xmlns:a16="http://schemas.microsoft.com/office/drawing/2014/main" id="{65F4BC91-4896-40FF-AF1C-B2B58F2FCCE7}"/>
              </a:ext>
            </a:extLst>
          </p:cNvPr>
          <p:cNvPicPr>
            <a:picLocks noChangeAspect="1"/>
          </p:cNvPicPr>
          <p:nvPr/>
        </p:nvPicPr>
        <p:blipFill>
          <a:blip r:embed="rId3"/>
          <a:stretch>
            <a:fillRect/>
          </a:stretch>
        </p:blipFill>
        <p:spPr>
          <a:xfrm>
            <a:off x="1987761" y="916019"/>
            <a:ext cx="2339171" cy="5592251"/>
          </a:xfrm>
          <a:prstGeom prst="rect">
            <a:avLst/>
          </a:prstGeom>
        </p:spPr>
      </p:pic>
      <p:pic>
        <p:nvPicPr>
          <p:cNvPr id="7" name="Picture 6">
            <a:extLst>
              <a:ext uri="{FF2B5EF4-FFF2-40B4-BE49-F238E27FC236}">
                <a16:creationId xmlns:a16="http://schemas.microsoft.com/office/drawing/2014/main" id="{99DEF6EA-429F-4B1A-B3D0-619F325367D1}"/>
              </a:ext>
            </a:extLst>
          </p:cNvPr>
          <p:cNvPicPr>
            <a:picLocks noChangeAspect="1"/>
          </p:cNvPicPr>
          <p:nvPr/>
        </p:nvPicPr>
        <p:blipFill>
          <a:blip r:embed="rId4"/>
          <a:stretch>
            <a:fillRect/>
          </a:stretch>
        </p:blipFill>
        <p:spPr>
          <a:xfrm>
            <a:off x="5677585" y="916019"/>
            <a:ext cx="2354632" cy="5592251"/>
          </a:xfrm>
          <a:prstGeom prst="rect">
            <a:avLst/>
          </a:prstGeom>
        </p:spPr>
      </p:pic>
      <p:pic>
        <p:nvPicPr>
          <p:cNvPr id="9" name="Picture 8">
            <a:extLst>
              <a:ext uri="{FF2B5EF4-FFF2-40B4-BE49-F238E27FC236}">
                <a16:creationId xmlns:a16="http://schemas.microsoft.com/office/drawing/2014/main" id="{558F2683-F170-40AF-B8A1-2CE0609A9CAA}"/>
              </a:ext>
            </a:extLst>
          </p:cNvPr>
          <p:cNvPicPr>
            <a:picLocks noChangeAspect="1"/>
          </p:cNvPicPr>
          <p:nvPr/>
        </p:nvPicPr>
        <p:blipFill>
          <a:blip r:embed="rId5"/>
          <a:stretch>
            <a:fillRect/>
          </a:stretch>
        </p:blipFill>
        <p:spPr>
          <a:xfrm>
            <a:off x="9382870" y="916019"/>
            <a:ext cx="2397930" cy="5592253"/>
          </a:xfrm>
          <a:prstGeom prst="rect">
            <a:avLst/>
          </a:prstGeom>
        </p:spPr>
      </p:pic>
      <p:sp>
        <p:nvSpPr>
          <p:cNvPr id="10" name="Rectangle 9">
            <a:extLst>
              <a:ext uri="{FF2B5EF4-FFF2-40B4-BE49-F238E27FC236}">
                <a16:creationId xmlns:a16="http://schemas.microsoft.com/office/drawing/2014/main" id="{CF6BC822-2533-49BF-ABF2-47AC98C0D9FE}"/>
              </a:ext>
            </a:extLst>
          </p:cNvPr>
          <p:cNvSpPr/>
          <p:nvPr/>
        </p:nvSpPr>
        <p:spPr>
          <a:xfrm>
            <a:off x="5677585" y="3223261"/>
            <a:ext cx="2339171" cy="1384122"/>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5B4CE4-E9BE-4F5F-9DCC-5D8A93BC16C8}"/>
              </a:ext>
            </a:extLst>
          </p:cNvPr>
          <p:cNvSpPr/>
          <p:nvPr/>
        </p:nvSpPr>
        <p:spPr>
          <a:xfrm>
            <a:off x="9412249" y="4419601"/>
            <a:ext cx="2339171" cy="540706"/>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8D5360-E4E8-4097-83D9-EF7B78834A0E}"/>
              </a:ext>
            </a:extLst>
          </p:cNvPr>
          <p:cNvSpPr/>
          <p:nvPr/>
        </p:nvSpPr>
        <p:spPr>
          <a:xfrm>
            <a:off x="1987761" y="3045640"/>
            <a:ext cx="2323710" cy="434160"/>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027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B0E7D2-5C55-4D92-98F2-78FF5D7B69E3}"/>
              </a:ext>
            </a:extLst>
          </p:cNvPr>
          <p:cNvSpPr>
            <a:spLocks noGrp="1"/>
          </p:cNvSpPr>
          <p:nvPr>
            <p:ph idx="1"/>
          </p:nvPr>
        </p:nvSpPr>
        <p:spPr/>
        <p:txBody>
          <a:bodyPr anchor="t">
            <a:normAutofit/>
          </a:bodyPr>
          <a:lstStyle/>
          <a:p>
            <a:pPr marL="0" indent="0" algn="ctr">
              <a:buNone/>
            </a:pPr>
            <a:endParaRPr lang="en-US" sz="3200" b="1" dirty="0">
              <a:solidFill>
                <a:srgbClr val="BF74DD"/>
              </a:solidFill>
            </a:endParaRPr>
          </a:p>
          <a:p>
            <a:pPr marL="0" indent="0" algn="ctr">
              <a:buNone/>
            </a:pPr>
            <a:endParaRPr lang="en-US" sz="3200" b="1" dirty="0">
              <a:solidFill>
                <a:srgbClr val="BF74DD"/>
              </a:solidFill>
            </a:endParaRPr>
          </a:p>
          <a:p>
            <a:pPr marL="0" indent="0" algn="ctr">
              <a:buNone/>
            </a:pPr>
            <a:r>
              <a:rPr lang="en-US" sz="3200" b="1" dirty="0">
                <a:solidFill>
                  <a:srgbClr val="BF74DD"/>
                </a:solidFill>
              </a:rPr>
              <a:t>Why </a:t>
            </a:r>
            <a:r>
              <a:rPr lang="en-US" sz="3200" b="1" dirty="0"/>
              <a:t>you should</a:t>
            </a:r>
            <a:r>
              <a:rPr lang="en-US" sz="3200" b="1" dirty="0">
                <a:solidFill>
                  <a:srgbClr val="BF74DD"/>
                </a:solidFill>
              </a:rPr>
              <a:t> </a:t>
            </a:r>
            <a:r>
              <a:rPr lang="en-US" sz="3200" b="1" dirty="0"/>
              <a:t>use Google Analytics</a:t>
            </a:r>
          </a:p>
          <a:p>
            <a:pPr marL="0" indent="0" algn="ctr">
              <a:buNone/>
            </a:pPr>
            <a:r>
              <a:rPr lang="en-US" sz="3200" b="1" dirty="0"/>
              <a:t>to measure marketing activity </a:t>
            </a:r>
            <a:endParaRPr lang="en-US" sz="3200" b="1" dirty="0">
              <a:solidFill>
                <a:srgbClr val="BF74DD"/>
              </a:solidFill>
            </a:endParaRPr>
          </a:p>
        </p:txBody>
      </p:sp>
      <p:sp>
        <p:nvSpPr>
          <p:cNvPr id="5" name="TextBox 4">
            <a:extLst>
              <a:ext uri="{FF2B5EF4-FFF2-40B4-BE49-F238E27FC236}">
                <a16:creationId xmlns:a16="http://schemas.microsoft.com/office/drawing/2014/main" id="{9F9A02C9-AEFA-4AC1-ABF2-CC2C5BD3F759}"/>
              </a:ext>
            </a:extLst>
          </p:cNvPr>
          <p:cNvSpPr txBox="1"/>
          <p:nvPr/>
        </p:nvSpPr>
        <p:spPr>
          <a:xfrm>
            <a:off x="6189132" y="6306538"/>
            <a:ext cx="5698093" cy="400110"/>
          </a:xfrm>
          <a:prstGeom prst="rect">
            <a:avLst/>
          </a:prstGeom>
          <a:noFill/>
        </p:spPr>
        <p:txBody>
          <a:bodyPr wrap="square" rtlCol="0">
            <a:spAutoFit/>
          </a:bodyPr>
          <a:lstStyle/>
          <a:p>
            <a:pPr algn="r"/>
            <a:r>
              <a:rPr lang="en-US" sz="2000" dirty="0">
                <a:solidFill>
                  <a:schemeClr val="bg1">
                    <a:lumMod val="65000"/>
                  </a:schemeClr>
                </a:solidFill>
              </a:rPr>
              <a:t>Questions: bit.ly/pacnet22analytics</a:t>
            </a:r>
          </a:p>
        </p:txBody>
      </p:sp>
    </p:spTree>
    <p:extLst>
      <p:ext uri="{BB962C8B-B14F-4D97-AF65-F5344CB8AC3E}">
        <p14:creationId xmlns:p14="http://schemas.microsoft.com/office/powerpoint/2010/main" val="2304419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48D5A0-E330-4BBD-9EE7-162002335ABA}"/>
              </a:ext>
            </a:extLst>
          </p:cNvPr>
          <p:cNvSpPr>
            <a:spLocks noGrp="1"/>
          </p:cNvSpPr>
          <p:nvPr>
            <p:ph idx="1"/>
          </p:nvPr>
        </p:nvSpPr>
        <p:spPr/>
        <p:txBody>
          <a:bodyPr>
            <a:normAutofit/>
          </a:bodyPr>
          <a:lstStyle/>
          <a:p>
            <a:pPr marL="0" indent="0" algn="ctr">
              <a:buNone/>
            </a:pPr>
            <a:r>
              <a:rPr lang="en-US" dirty="0"/>
              <a:t>Free, easily accessible, low barrier to entry</a:t>
            </a:r>
          </a:p>
          <a:p>
            <a:pPr marL="0" indent="0" algn="ctr">
              <a:buNone/>
            </a:pPr>
            <a:endParaRPr lang="en-US" dirty="0"/>
          </a:p>
          <a:p>
            <a:pPr marL="0" indent="0" algn="ctr">
              <a:buNone/>
            </a:pPr>
            <a:r>
              <a:rPr lang="en-US" dirty="0"/>
              <a:t>See how all efforts work toward achieving your goals</a:t>
            </a:r>
          </a:p>
          <a:p>
            <a:pPr marL="0" indent="0" algn="ctr">
              <a:buNone/>
            </a:pPr>
            <a:endParaRPr lang="en-US" dirty="0"/>
          </a:p>
          <a:p>
            <a:pPr marL="0" indent="0" algn="ctr">
              <a:buNone/>
            </a:pPr>
            <a:r>
              <a:rPr lang="en-US" dirty="0"/>
              <a:t>Use visitor behavior to inform digital efforts</a:t>
            </a:r>
          </a:p>
          <a:p>
            <a:pPr marL="0" indent="0" algn="ctr">
              <a:buNone/>
            </a:pPr>
            <a:endParaRPr lang="en-US" dirty="0"/>
          </a:p>
          <a:p>
            <a:pPr marL="0" indent="0" algn="ctr">
              <a:buNone/>
            </a:pPr>
            <a:r>
              <a:rPr lang="en-US" dirty="0"/>
              <a:t>Know if your efforts are generating any other outcomes</a:t>
            </a:r>
          </a:p>
        </p:txBody>
      </p:sp>
      <p:sp>
        <p:nvSpPr>
          <p:cNvPr id="4" name="Title 3">
            <a:extLst>
              <a:ext uri="{FF2B5EF4-FFF2-40B4-BE49-F238E27FC236}">
                <a16:creationId xmlns:a16="http://schemas.microsoft.com/office/drawing/2014/main" id="{96D51BFA-9313-4F4D-9D42-E0E5D36EA77D}"/>
              </a:ext>
            </a:extLst>
          </p:cNvPr>
          <p:cNvSpPr>
            <a:spLocks noGrp="1"/>
          </p:cNvSpPr>
          <p:nvPr>
            <p:ph type="title"/>
          </p:nvPr>
        </p:nvSpPr>
        <p:spPr/>
        <p:txBody>
          <a:bodyPr/>
          <a:lstStyle/>
          <a:p>
            <a:r>
              <a:rPr lang="en-US" dirty="0"/>
              <a:t>Measure how visitors behave when</a:t>
            </a:r>
            <a:r>
              <a:rPr lang="en-US" dirty="0">
                <a:solidFill>
                  <a:srgbClr val="E18FFB"/>
                </a:solidFill>
              </a:rPr>
              <a:t> you</a:t>
            </a:r>
            <a:r>
              <a:rPr lang="en-US" dirty="0"/>
              <a:t> bring them to your site</a:t>
            </a:r>
          </a:p>
        </p:txBody>
      </p:sp>
    </p:spTree>
    <p:extLst>
      <p:ext uri="{BB962C8B-B14F-4D97-AF65-F5344CB8AC3E}">
        <p14:creationId xmlns:p14="http://schemas.microsoft.com/office/powerpoint/2010/main" val="57495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B0E7D2-5C55-4D92-98F2-78FF5D7B69E3}"/>
              </a:ext>
            </a:extLst>
          </p:cNvPr>
          <p:cNvSpPr>
            <a:spLocks noGrp="1"/>
          </p:cNvSpPr>
          <p:nvPr>
            <p:ph idx="1"/>
          </p:nvPr>
        </p:nvSpPr>
        <p:spPr/>
        <p:txBody>
          <a:bodyPr anchor="t">
            <a:normAutofit/>
          </a:bodyPr>
          <a:lstStyle/>
          <a:p>
            <a:pPr marL="0" indent="0" algn="ctr">
              <a:buNone/>
            </a:pPr>
            <a:endParaRPr lang="en-US" sz="3200" b="1" dirty="0">
              <a:solidFill>
                <a:srgbClr val="BF74DD"/>
              </a:solidFill>
            </a:endParaRPr>
          </a:p>
          <a:p>
            <a:pPr marL="0" indent="0" algn="ctr">
              <a:buNone/>
            </a:pPr>
            <a:endParaRPr lang="en-US" sz="3200" b="1" dirty="0">
              <a:solidFill>
                <a:srgbClr val="BF74DD"/>
              </a:solidFill>
            </a:endParaRPr>
          </a:p>
          <a:p>
            <a:pPr marL="0" indent="0" algn="ctr">
              <a:buNone/>
            </a:pPr>
            <a:r>
              <a:rPr lang="en-US" sz="3200" b="1" dirty="0"/>
              <a:t>What are</a:t>
            </a:r>
            <a:r>
              <a:rPr lang="en-US" sz="3200" b="1" dirty="0">
                <a:solidFill>
                  <a:srgbClr val="BF74DD"/>
                </a:solidFill>
              </a:rPr>
              <a:t> common gaps</a:t>
            </a:r>
          </a:p>
          <a:p>
            <a:pPr marL="0" indent="0" algn="ctr">
              <a:buNone/>
            </a:pPr>
            <a:r>
              <a:rPr lang="en-US" sz="3200" b="1" dirty="0"/>
              <a:t>preventing complete measurement</a:t>
            </a:r>
          </a:p>
        </p:txBody>
      </p:sp>
      <p:sp>
        <p:nvSpPr>
          <p:cNvPr id="5" name="TextBox 4">
            <a:extLst>
              <a:ext uri="{FF2B5EF4-FFF2-40B4-BE49-F238E27FC236}">
                <a16:creationId xmlns:a16="http://schemas.microsoft.com/office/drawing/2014/main" id="{B007DE1D-5C5E-499E-A045-57D0EF915184}"/>
              </a:ext>
            </a:extLst>
          </p:cNvPr>
          <p:cNvSpPr txBox="1"/>
          <p:nvPr/>
        </p:nvSpPr>
        <p:spPr>
          <a:xfrm>
            <a:off x="6189132" y="6306538"/>
            <a:ext cx="5698093" cy="400110"/>
          </a:xfrm>
          <a:prstGeom prst="rect">
            <a:avLst/>
          </a:prstGeom>
          <a:noFill/>
        </p:spPr>
        <p:txBody>
          <a:bodyPr wrap="square" rtlCol="0">
            <a:spAutoFit/>
          </a:bodyPr>
          <a:lstStyle/>
          <a:p>
            <a:pPr algn="r"/>
            <a:r>
              <a:rPr lang="en-US" sz="2000" dirty="0">
                <a:solidFill>
                  <a:schemeClr val="bg1">
                    <a:lumMod val="65000"/>
                  </a:schemeClr>
                </a:solidFill>
              </a:rPr>
              <a:t>Questions: bit.ly/pacnet22analytics</a:t>
            </a:r>
          </a:p>
        </p:txBody>
      </p:sp>
    </p:spTree>
    <p:extLst>
      <p:ext uri="{BB962C8B-B14F-4D97-AF65-F5344CB8AC3E}">
        <p14:creationId xmlns:p14="http://schemas.microsoft.com/office/powerpoint/2010/main" val="3090797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48D5A0-E330-4BBD-9EE7-162002335ABA}"/>
              </a:ext>
            </a:extLst>
          </p:cNvPr>
          <p:cNvSpPr>
            <a:spLocks noGrp="1"/>
          </p:cNvSpPr>
          <p:nvPr>
            <p:ph idx="1"/>
          </p:nvPr>
        </p:nvSpPr>
        <p:spPr/>
        <p:txBody>
          <a:bodyPr/>
          <a:lstStyle/>
          <a:p>
            <a:pPr marL="0" indent="0" algn="ctr">
              <a:buNone/>
            </a:pPr>
            <a:r>
              <a:rPr lang="en-US" dirty="0"/>
              <a:t>Email and App traffic will show as direct traffic</a:t>
            </a:r>
          </a:p>
          <a:p>
            <a:pPr marL="0" indent="0" algn="ctr">
              <a:buNone/>
            </a:pPr>
            <a:endParaRPr lang="en-US" dirty="0"/>
          </a:p>
          <a:p>
            <a:pPr marL="0" indent="0" algn="ctr">
              <a:buNone/>
            </a:pPr>
            <a:r>
              <a:rPr lang="en-US" dirty="0"/>
              <a:t>Measuring traffic from apps can help show value</a:t>
            </a:r>
          </a:p>
          <a:p>
            <a:pPr marL="0" indent="0" algn="ctr">
              <a:buNone/>
            </a:pPr>
            <a:endParaRPr lang="en-US" dirty="0"/>
          </a:p>
          <a:p>
            <a:pPr marL="0" indent="0" algn="ctr">
              <a:buNone/>
            </a:pPr>
            <a:r>
              <a:rPr lang="en-US" dirty="0"/>
              <a:t>Discover how your organic social posts contribute to goals</a:t>
            </a:r>
          </a:p>
        </p:txBody>
      </p:sp>
      <p:sp>
        <p:nvSpPr>
          <p:cNvPr id="4" name="Title 3">
            <a:extLst>
              <a:ext uri="{FF2B5EF4-FFF2-40B4-BE49-F238E27FC236}">
                <a16:creationId xmlns:a16="http://schemas.microsoft.com/office/drawing/2014/main" id="{96D51BFA-9313-4F4D-9D42-E0E5D36EA77D}"/>
              </a:ext>
            </a:extLst>
          </p:cNvPr>
          <p:cNvSpPr>
            <a:spLocks noGrp="1"/>
          </p:cNvSpPr>
          <p:nvPr>
            <p:ph type="title"/>
          </p:nvPr>
        </p:nvSpPr>
        <p:spPr/>
        <p:txBody>
          <a:bodyPr/>
          <a:lstStyle/>
          <a:p>
            <a:r>
              <a:rPr lang="en-US" dirty="0"/>
              <a:t>Links from emails, apps, and organic social posts </a:t>
            </a:r>
            <a:r>
              <a:rPr lang="en-US" dirty="0">
                <a:solidFill>
                  <a:srgbClr val="E18FFB"/>
                </a:solidFill>
              </a:rPr>
              <a:t>must be tracked </a:t>
            </a:r>
            <a:r>
              <a:rPr lang="en-US" dirty="0"/>
              <a:t>to see their impact  </a:t>
            </a:r>
          </a:p>
        </p:txBody>
      </p:sp>
    </p:spTree>
    <p:extLst>
      <p:ext uri="{BB962C8B-B14F-4D97-AF65-F5344CB8AC3E}">
        <p14:creationId xmlns:p14="http://schemas.microsoft.com/office/powerpoint/2010/main" val="428657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On average, </a:t>
            </a:r>
            <a:r>
              <a:rPr lang="en-US" dirty="0">
                <a:solidFill>
                  <a:srgbClr val="29BDBF"/>
                </a:solidFill>
              </a:rPr>
              <a:t>email</a:t>
            </a:r>
            <a:r>
              <a:rPr lang="en-US" dirty="0"/>
              <a:t> makes up 5% of traffic, </a:t>
            </a:r>
            <a:br>
              <a:rPr lang="en-US" dirty="0"/>
            </a:br>
            <a:r>
              <a:rPr lang="en-US" dirty="0"/>
              <a:t>but generates 30% of revenue</a:t>
            </a:r>
          </a:p>
        </p:txBody>
      </p:sp>
      <p:pic>
        <p:nvPicPr>
          <p:cNvPr id="3" name="Picture 2">
            <a:extLst>
              <a:ext uri="{FF2B5EF4-FFF2-40B4-BE49-F238E27FC236}">
                <a16:creationId xmlns:a16="http://schemas.microsoft.com/office/drawing/2014/main" id="{C696FBEE-AFE6-4B30-8AD6-B797BA1B1B26}"/>
              </a:ext>
            </a:extLst>
          </p:cNvPr>
          <p:cNvPicPr>
            <a:picLocks noChangeAspect="1"/>
          </p:cNvPicPr>
          <p:nvPr/>
        </p:nvPicPr>
        <p:blipFill>
          <a:blip r:embed="rId3"/>
          <a:srcRect/>
          <a:stretch/>
        </p:blipFill>
        <p:spPr>
          <a:xfrm>
            <a:off x="1930678" y="1881381"/>
            <a:ext cx="3941029" cy="3104762"/>
          </a:xfrm>
          <a:prstGeom prst="rect">
            <a:avLst/>
          </a:prstGeom>
        </p:spPr>
      </p:pic>
      <p:pic>
        <p:nvPicPr>
          <p:cNvPr id="6" name="Picture 5">
            <a:extLst>
              <a:ext uri="{FF2B5EF4-FFF2-40B4-BE49-F238E27FC236}">
                <a16:creationId xmlns:a16="http://schemas.microsoft.com/office/drawing/2014/main" id="{E474C3CB-A990-4543-BC13-73A9624A81AA}"/>
              </a:ext>
            </a:extLst>
          </p:cNvPr>
          <p:cNvPicPr>
            <a:picLocks noChangeAspect="1"/>
          </p:cNvPicPr>
          <p:nvPr/>
        </p:nvPicPr>
        <p:blipFill>
          <a:blip r:embed="rId4"/>
          <a:srcRect/>
          <a:stretch/>
        </p:blipFill>
        <p:spPr>
          <a:xfrm>
            <a:off x="6903733" y="1882836"/>
            <a:ext cx="3952381" cy="3092327"/>
          </a:xfrm>
          <a:prstGeom prst="rect">
            <a:avLst/>
          </a:prstGeom>
        </p:spPr>
      </p:pic>
      <p:sp>
        <p:nvSpPr>
          <p:cNvPr id="8" name="TextBox 7">
            <a:extLst>
              <a:ext uri="{FF2B5EF4-FFF2-40B4-BE49-F238E27FC236}">
                <a16:creationId xmlns:a16="http://schemas.microsoft.com/office/drawing/2014/main" id="{114876D6-7197-409A-BDD1-ADE765E01098}"/>
              </a:ext>
            </a:extLst>
          </p:cNvPr>
          <p:cNvSpPr txBox="1"/>
          <p:nvPr/>
        </p:nvSpPr>
        <p:spPr>
          <a:xfrm>
            <a:off x="6189132" y="6366933"/>
            <a:ext cx="5698093" cy="307777"/>
          </a:xfrm>
          <a:prstGeom prst="rect">
            <a:avLst/>
          </a:prstGeom>
          <a:noFill/>
        </p:spPr>
        <p:txBody>
          <a:bodyPr wrap="square" rtlCol="0">
            <a:spAutoFit/>
          </a:bodyPr>
          <a:lstStyle/>
          <a:p>
            <a:r>
              <a:rPr lang="en-US" sz="1400" dirty="0">
                <a:solidFill>
                  <a:schemeClr val="bg1">
                    <a:lumMod val="65000"/>
                  </a:schemeClr>
                </a:solidFill>
              </a:rPr>
              <a:t>Sample of 10 Paciolan clients across genres, July 1, 2021 – January 31, 2022 </a:t>
            </a:r>
          </a:p>
        </p:txBody>
      </p:sp>
      <p:sp>
        <p:nvSpPr>
          <p:cNvPr id="9" name="TextBox 8">
            <a:extLst>
              <a:ext uri="{FF2B5EF4-FFF2-40B4-BE49-F238E27FC236}">
                <a16:creationId xmlns:a16="http://schemas.microsoft.com/office/drawing/2014/main" id="{F567DC8E-7A96-4B53-90D7-461B45F4F49A}"/>
              </a:ext>
            </a:extLst>
          </p:cNvPr>
          <p:cNvSpPr txBox="1"/>
          <p:nvPr/>
        </p:nvSpPr>
        <p:spPr>
          <a:xfrm>
            <a:off x="2780040" y="5015281"/>
            <a:ext cx="2242304" cy="369332"/>
          </a:xfrm>
          <a:prstGeom prst="rect">
            <a:avLst/>
          </a:prstGeom>
          <a:noFill/>
        </p:spPr>
        <p:txBody>
          <a:bodyPr wrap="square" rtlCol="0">
            <a:spAutoFit/>
          </a:bodyPr>
          <a:lstStyle/>
          <a:p>
            <a:r>
              <a:rPr lang="en-US" dirty="0"/>
              <a:t>Email Sessions by Site</a:t>
            </a:r>
          </a:p>
        </p:txBody>
      </p:sp>
      <p:sp>
        <p:nvSpPr>
          <p:cNvPr id="10" name="TextBox 9">
            <a:extLst>
              <a:ext uri="{FF2B5EF4-FFF2-40B4-BE49-F238E27FC236}">
                <a16:creationId xmlns:a16="http://schemas.microsoft.com/office/drawing/2014/main" id="{E9FCC99E-E368-4DF6-84F5-9FE1AE216632}"/>
              </a:ext>
            </a:extLst>
          </p:cNvPr>
          <p:cNvSpPr txBox="1"/>
          <p:nvPr/>
        </p:nvSpPr>
        <p:spPr>
          <a:xfrm>
            <a:off x="7758771" y="5025944"/>
            <a:ext cx="2242304" cy="369332"/>
          </a:xfrm>
          <a:prstGeom prst="rect">
            <a:avLst/>
          </a:prstGeom>
          <a:noFill/>
        </p:spPr>
        <p:txBody>
          <a:bodyPr wrap="square" rtlCol="0">
            <a:spAutoFit/>
          </a:bodyPr>
          <a:lstStyle/>
          <a:p>
            <a:r>
              <a:rPr lang="en-US" dirty="0"/>
              <a:t>Email Revenue by Site</a:t>
            </a:r>
          </a:p>
        </p:txBody>
      </p:sp>
    </p:spTree>
    <p:extLst>
      <p:ext uri="{BB962C8B-B14F-4D97-AF65-F5344CB8AC3E}">
        <p14:creationId xmlns:p14="http://schemas.microsoft.com/office/powerpoint/2010/main" val="306013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Email is </a:t>
            </a:r>
            <a:r>
              <a:rPr lang="en-US" dirty="0">
                <a:solidFill>
                  <a:srgbClr val="29BDBF"/>
                </a:solidFill>
              </a:rPr>
              <a:t>the most efficient </a:t>
            </a:r>
            <a:r>
              <a:rPr lang="en-US" dirty="0"/>
              <a:t>marketing channel</a:t>
            </a:r>
          </a:p>
        </p:txBody>
      </p:sp>
      <p:sp>
        <p:nvSpPr>
          <p:cNvPr id="8" name="TextBox 7">
            <a:extLst>
              <a:ext uri="{FF2B5EF4-FFF2-40B4-BE49-F238E27FC236}">
                <a16:creationId xmlns:a16="http://schemas.microsoft.com/office/drawing/2014/main" id="{114876D6-7197-409A-BDD1-ADE765E01098}"/>
              </a:ext>
            </a:extLst>
          </p:cNvPr>
          <p:cNvSpPr txBox="1"/>
          <p:nvPr/>
        </p:nvSpPr>
        <p:spPr>
          <a:xfrm>
            <a:off x="6189132" y="6366933"/>
            <a:ext cx="5698093" cy="307777"/>
          </a:xfrm>
          <a:prstGeom prst="rect">
            <a:avLst/>
          </a:prstGeom>
          <a:noFill/>
        </p:spPr>
        <p:txBody>
          <a:bodyPr wrap="square" rtlCol="0">
            <a:spAutoFit/>
          </a:bodyPr>
          <a:lstStyle/>
          <a:p>
            <a:r>
              <a:rPr lang="en-US" sz="1400" dirty="0">
                <a:solidFill>
                  <a:schemeClr val="bg1">
                    <a:lumMod val="65000"/>
                  </a:schemeClr>
                </a:solidFill>
              </a:rPr>
              <a:t>Sample of 10 Paciolan clients across genres, July 1, 2021 – January 31, 2022 </a:t>
            </a:r>
          </a:p>
        </p:txBody>
      </p:sp>
      <p:sp>
        <p:nvSpPr>
          <p:cNvPr id="10" name="TextBox 9">
            <a:extLst>
              <a:ext uri="{FF2B5EF4-FFF2-40B4-BE49-F238E27FC236}">
                <a16:creationId xmlns:a16="http://schemas.microsoft.com/office/drawing/2014/main" id="{E9FCC99E-E368-4DF6-84F5-9FE1AE216632}"/>
              </a:ext>
            </a:extLst>
          </p:cNvPr>
          <p:cNvSpPr txBox="1"/>
          <p:nvPr/>
        </p:nvSpPr>
        <p:spPr>
          <a:xfrm>
            <a:off x="4346976" y="5182804"/>
            <a:ext cx="3498046" cy="369332"/>
          </a:xfrm>
          <a:prstGeom prst="rect">
            <a:avLst/>
          </a:prstGeom>
          <a:noFill/>
        </p:spPr>
        <p:txBody>
          <a:bodyPr wrap="square" rtlCol="0">
            <a:spAutoFit/>
          </a:bodyPr>
          <a:lstStyle/>
          <a:p>
            <a:r>
              <a:rPr lang="en-US" dirty="0"/>
              <a:t>Aggregate Channel Conversion Rate</a:t>
            </a:r>
          </a:p>
        </p:txBody>
      </p:sp>
      <p:pic>
        <p:nvPicPr>
          <p:cNvPr id="4" name="Picture 3">
            <a:extLst>
              <a:ext uri="{FF2B5EF4-FFF2-40B4-BE49-F238E27FC236}">
                <a16:creationId xmlns:a16="http://schemas.microsoft.com/office/drawing/2014/main" id="{861323BA-2E95-4DE0-BFD8-36B77BC7F9FE}"/>
              </a:ext>
            </a:extLst>
          </p:cNvPr>
          <p:cNvPicPr>
            <a:picLocks noChangeAspect="1"/>
          </p:cNvPicPr>
          <p:nvPr/>
        </p:nvPicPr>
        <p:blipFill>
          <a:blip r:embed="rId3"/>
          <a:stretch>
            <a:fillRect/>
          </a:stretch>
        </p:blipFill>
        <p:spPr>
          <a:xfrm>
            <a:off x="3276952" y="1652809"/>
            <a:ext cx="5638095" cy="3552381"/>
          </a:xfrm>
          <a:prstGeom prst="rect">
            <a:avLst/>
          </a:prstGeom>
        </p:spPr>
      </p:pic>
    </p:spTree>
    <p:extLst>
      <p:ext uri="{BB962C8B-B14F-4D97-AF65-F5344CB8AC3E}">
        <p14:creationId xmlns:p14="http://schemas.microsoft.com/office/powerpoint/2010/main" val="1978904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B0E7D2-5C55-4D92-98F2-78FF5D7B69E3}"/>
              </a:ext>
            </a:extLst>
          </p:cNvPr>
          <p:cNvSpPr>
            <a:spLocks noGrp="1"/>
          </p:cNvSpPr>
          <p:nvPr>
            <p:ph idx="1"/>
          </p:nvPr>
        </p:nvSpPr>
        <p:spPr/>
        <p:txBody>
          <a:bodyPr anchor="t">
            <a:normAutofit/>
          </a:bodyPr>
          <a:lstStyle/>
          <a:p>
            <a:pPr marL="0" indent="0" algn="ctr">
              <a:buNone/>
            </a:pPr>
            <a:endParaRPr lang="en-US" sz="3200" b="1" dirty="0">
              <a:solidFill>
                <a:srgbClr val="BF74DD"/>
              </a:solidFill>
            </a:endParaRPr>
          </a:p>
          <a:p>
            <a:pPr marL="0" indent="0" algn="ctr">
              <a:buNone/>
            </a:pPr>
            <a:endParaRPr lang="en-US" sz="3200" b="1" dirty="0">
              <a:solidFill>
                <a:srgbClr val="BF74DD"/>
              </a:solidFill>
            </a:endParaRPr>
          </a:p>
          <a:p>
            <a:pPr marL="0" indent="0" algn="ctr">
              <a:buNone/>
            </a:pPr>
            <a:r>
              <a:rPr lang="en-US" sz="3200" b="1" dirty="0"/>
              <a:t>How to </a:t>
            </a:r>
            <a:r>
              <a:rPr lang="en-US" sz="3200" b="1" dirty="0">
                <a:solidFill>
                  <a:srgbClr val="BF74DD"/>
                </a:solidFill>
              </a:rPr>
              <a:t>prepare for measurement</a:t>
            </a:r>
            <a:endParaRPr lang="en-US" sz="3200" b="1" dirty="0"/>
          </a:p>
        </p:txBody>
      </p:sp>
      <p:sp>
        <p:nvSpPr>
          <p:cNvPr id="6" name="TextBox 5">
            <a:extLst>
              <a:ext uri="{FF2B5EF4-FFF2-40B4-BE49-F238E27FC236}">
                <a16:creationId xmlns:a16="http://schemas.microsoft.com/office/drawing/2014/main" id="{24A3279C-6241-495A-983F-ADE89FE397A0}"/>
              </a:ext>
            </a:extLst>
          </p:cNvPr>
          <p:cNvSpPr txBox="1"/>
          <p:nvPr/>
        </p:nvSpPr>
        <p:spPr>
          <a:xfrm>
            <a:off x="6189132" y="6306538"/>
            <a:ext cx="5698093" cy="400110"/>
          </a:xfrm>
          <a:prstGeom prst="rect">
            <a:avLst/>
          </a:prstGeom>
          <a:noFill/>
        </p:spPr>
        <p:txBody>
          <a:bodyPr wrap="square" rtlCol="0">
            <a:spAutoFit/>
          </a:bodyPr>
          <a:lstStyle/>
          <a:p>
            <a:pPr algn="r"/>
            <a:r>
              <a:rPr lang="en-US" sz="2000" dirty="0">
                <a:solidFill>
                  <a:schemeClr val="bg1">
                    <a:lumMod val="65000"/>
                  </a:schemeClr>
                </a:solidFill>
              </a:rPr>
              <a:t>Questions: bit.ly/pacnet22analytics</a:t>
            </a:r>
          </a:p>
        </p:txBody>
      </p:sp>
    </p:spTree>
    <p:extLst>
      <p:ext uri="{BB962C8B-B14F-4D97-AF65-F5344CB8AC3E}">
        <p14:creationId xmlns:p14="http://schemas.microsoft.com/office/powerpoint/2010/main" val="334723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48D5A0-E330-4BBD-9EE7-162002335ABA}"/>
              </a:ext>
            </a:extLst>
          </p:cNvPr>
          <p:cNvSpPr>
            <a:spLocks noGrp="1"/>
          </p:cNvSpPr>
          <p:nvPr>
            <p:ph idx="1"/>
          </p:nvPr>
        </p:nvSpPr>
        <p:spPr/>
        <p:txBody>
          <a:bodyPr>
            <a:normAutofit/>
          </a:bodyPr>
          <a:lstStyle/>
          <a:p>
            <a:pPr marL="0" indent="0" algn="ctr">
              <a:buNone/>
            </a:pPr>
            <a:r>
              <a:rPr lang="en-US" dirty="0"/>
              <a:t>Campaigns represent a product, idea, or goal</a:t>
            </a:r>
          </a:p>
          <a:p>
            <a:pPr marL="0" indent="0" algn="ctr">
              <a:buNone/>
            </a:pPr>
            <a:endParaRPr lang="en-US" dirty="0"/>
          </a:p>
          <a:p>
            <a:pPr marL="0" indent="0" algn="ctr">
              <a:buNone/>
            </a:pPr>
            <a:r>
              <a:rPr lang="en-US" dirty="0"/>
              <a:t>Mediums are </a:t>
            </a:r>
            <a:r>
              <a:rPr lang="en-US" i="1" dirty="0"/>
              <a:t>how</a:t>
            </a:r>
            <a:r>
              <a:rPr lang="en-US" dirty="0"/>
              <a:t> the visitor came to you</a:t>
            </a:r>
          </a:p>
          <a:p>
            <a:pPr marL="0" indent="0" algn="ctr">
              <a:buNone/>
            </a:pPr>
            <a:endParaRPr lang="en-US" dirty="0"/>
          </a:p>
          <a:p>
            <a:pPr marL="0" indent="0" algn="ctr">
              <a:buNone/>
            </a:pPr>
            <a:r>
              <a:rPr lang="en-US" dirty="0"/>
              <a:t>Sources are </a:t>
            </a:r>
            <a:r>
              <a:rPr lang="en-US" i="1" dirty="0"/>
              <a:t>where</a:t>
            </a:r>
            <a:r>
              <a:rPr lang="en-US" dirty="0"/>
              <a:t> the visitor came from</a:t>
            </a:r>
          </a:p>
          <a:p>
            <a:pPr marL="0" indent="0" algn="ctr">
              <a:buNone/>
            </a:pPr>
            <a:endParaRPr lang="en-US" dirty="0"/>
          </a:p>
          <a:p>
            <a:pPr marL="0" indent="0" algn="ctr">
              <a:buNone/>
            </a:pPr>
            <a:r>
              <a:rPr lang="en-US" dirty="0"/>
              <a:t>Content can be used to further define the source</a:t>
            </a:r>
          </a:p>
        </p:txBody>
      </p:sp>
      <p:sp>
        <p:nvSpPr>
          <p:cNvPr id="4" name="Title 3">
            <a:extLst>
              <a:ext uri="{FF2B5EF4-FFF2-40B4-BE49-F238E27FC236}">
                <a16:creationId xmlns:a16="http://schemas.microsoft.com/office/drawing/2014/main" id="{96D51BFA-9313-4F4D-9D42-E0E5D36EA77D}"/>
              </a:ext>
            </a:extLst>
          </p:cNvPr>
          <p:cNvSpPr>
            <a:spLocks noGrp="1"/>
          </p:cNvSpPr>
          <p:nvPr>
            <p:ph type="title"/>
          </p:nvPr>
        </p:nvSpPr>
        <p:spPr/>
        <p:txBody>
          <a:bodyPr/>
          <a:lstStyle/>
          <a:p>
            <a:r>
              <a:rPr lang="en-US" dirty="0">
                <a:solidFill>
                  <a:srgbClr val="BF74DD"/>
                </a:solidFill>
              </a:rPr>
              <a:t>Add tracking tags to all links </a:t>
            </a:r>
            <a:r>
              <a:rPr lang="en-US" dirty="0"/>
              <a:t>distributed as part of your campaign </a:t>
            </a:r>
          </a:p>
        </p:txBody>
      </p:sp>
    </p:spTree>
    <p:extLst>
      <p:ext uri="{BB962C8B-B14F-4D97-AF65-F5344CB8AC3E}">
        <p14:creationId xmlns:p14="http://schemas.microsoft.com/office/powerpoint/2010/main" val="195930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48D5A0-E330-4BBD-9EE7-162002335ABA}"/>
              </a:ext>
            </a:extLst>
          </p:cNvPr>
          <p:cNvSpPr>
            <a:spLocks noGrp="1"/>
          </p:cNvSpPr>
          <p:nvPr>
            <p:ph idx="1"/>
          </p:nvPr>
        </p:nvSpPr>
        <p:spPr/>
        <p:txBody>
          <a:bodyPr anchor="t">
            <a:normAutofit fontScale="85000" lnSpcReduction="20000"/>
          </a:bodyPr>
          <a:lstStyle/>
          <a:p>
            <a:pPr marL="0" indent="0" algn="ctr">
              <a:buNone/>
            </a:pPr>
            <a:r>
              <a:rPr lang="en-US" sz="2400" dirty="0"/>
              <a:t>Your-evenue-site.net</a:t>
            </a:r>
          </a:p>
          <a:p>
            <a:pPr marL="0" indent="0" algn="ctr">
              <a:buNone/>
            </a:pPr>
            <a:r>
              <a:rPr lang="en-US" sz="2400" dirty="0"/>
              <a:t>&amp;</a:t>
            </a:r>
            <a:r>
              <a:rPr lang="en-US" sz="2400" dirty="0" err="1"/>
              <a:t>utm_source</a:t>
            </a:r>
            <a:r>
              <a:rPr lang="en-US" sz="2400" dirty="0"/>
              <a:t>=</a:t>
            </a:r>
            <a:r>
              <a:rPr lang="en-US" sz="2400" i="1" dirty="0" err="1"/>
              <a:t>whereTheVisitorCameFrom</a:t>
            </a:r>
            <a:endParaRPr lang="en-US" sz="2400" i="1" dirty="0"/>
          </a:p>
          <a:p>
            <a:pPr marL="0" indent="0" algn="ctr">
              <a:buNone/>
            </a:pPr>
            <a:r>
              <a:rPr lang="en-US" sz="2400" dirty="0"/>
              <a:t>&amp;</a:t>
            </a:r>
            <a:r>
              <a:rPr lang="en-US" sz="2400" dirty="0" err="1"/>
              <a:t>utm_medium</a:t>
            </a:r>
            <a:r>
              <a:rPr lang="en-US" sz="2400" dirty="0"/>
              <a:t>=</a:t>
            </a:r>
            <a:r>
              <a:rPr lang="en-US" sz="2400" i="1" dirty="0" err="1"/>
              <a:t>howTheVisitorCameToYou</a:t>
            </a:r>
            <a:endParaRPr lang="en-US" sz="2400" i="1" dirty="0"/>
          </a:p>
          <a:p>
            <a:pPr marL="0" indent="0" algn="ctr">
              <a:buNone/>
            </a:pPr>
            <a:r>
              <a:rPr lang="en-US" sz="2400" dirty="0"/>
              <a:t>&amp;</a:t>
            </a:r>
            <a:r>
              <a:rPr lang="en-US" sz="2400" dirty="0" err="1"/>
              <a:t>utm_campaign</a:t>
            </a:r>
            <a:r>
              <a:rPr lang="en-US" sz="2400" dirty="0"/>
              <a:t>=</a:t>
            </a:r>
            <a:r>
              <a:rPr lang="en-US" sz="2400" i="1" dirty="0" err="1"/>
              <a:t>productOrGoal</a:t>
            </a:r>
            <a:endParaRPr lang="en-US" sz="2400" i="1" dirty="0"/>
          </a:p>
          <a:p>
            <a:pPr marL="0" indent="0" algn="ctr">
              <a:buNone/>
            </a:pPr>
            <a:r>
              <a:rPr lang="en-US" sz="2400" dirty="0"/>
              <a:t>&amp;</a:t>
            </a:r>
            <a:r>
              <a:rPr lang="en-US" sz="2400" dirty="0" err="1"/>
              <a:t>utm_content</a:t>
            </a:r>
            <a:r>
              <a:rPr lang="en-US" sz="2400" dirty="0"/>
              <a:t>=</a:t>
            </a:r>
            <a:r>
              <a:rPr lang="en-US" sz="2400" i="1" dirty="0" err="1"/>
              <a:t>whatWasInTheAd</a:t>
            </a:r>
            <a:endParaRPr lang="en-US" sz="2400" i="1" dirty="0"/>
          </a:p>
          <a:p>
            <a:pPr marL="0" indent="0" algn="ctr">
              <a:buNone/>
            </a:pPr>
            <a:endParaRPr lang="en-US" sz="2400" i="1" dirty="0">
              <a:solidFill>
                <a:srgbClr val="BF74DD"/>
              </a:solidFill>
            </a:endParaRPr>
          </a:p>
          <a:p>
            <a:pPr marL="0" indent="0" algn="ctr">
              <a:buNone/>
            </a:pPr>
            <a:r>
              <a:rPr lang="en-US" sz="2400" dirty="0"/>
              <a:t>Your-evenue-site.net </a:t>
            </a:r>
            <a:r>
              <a:rPr lang="en-US" sz="2400" dirty="0">
                <a:solidFill>
                  <a:srgbClr val="BF74DD"/>
                </a:solidFill>
              </a:rPr>
              <a:t>&amp;</a:t>
            </a:r>
            <a:r>
              <a:rPr lang="en-US" sz="2400" dirty="0" err="1">
                <a:solidFill>
                  <a:srgbClr val="BF74DD"/>
                </a:solidFill>
              </a:rPr>
              <a:t>utm_source</a:t>
            </a:r>
            <a:r>
              <a:rPr lang="en-US" sz="2400" dirty="0">
                <a:solidFill>
                  <a:srgbClr val="BF74DD"/>
                </a:solidFill>
              </a:rPr>
              <a:t>=</a:t>
            </a:r>
            <a:r>
              <a:rPr lang="en-US" sz="2400" i="1" dirty="0" err="1">
                <a:solidFill>
                  <a:srgbClr val="BF74DD"/>
                </a:solidFill>
              </a:rPr>
              <a:t>where</a:t>
            </a:r>
            <a:r>
              <a:rPr lang="en-US" sz="2400" dirty="0" err="1">
                <a:solidFill>
                  <a:srgbClr val="BF74DD"/>
                </a:solidFill>
              </a:rPr>
              <a:t>&amp;utm_medium</a:t>
            </a:r>
            <a:r>
              <a:rPr lang="en-US" sz="2400" dirty="0">
                <a:solidFill>
                  <a:srgbClr val="BF74DD"/>
                </a:solidFill>
              </a:rPr>
              <a:t>=</a:t>
            </a:r>
            <a:r>
              <a:rPr lang="en-US" sz="2400" i="1" dirty="0" err="1">
                <a:solidFill>
                  <a:srgbClr val="BF74DD"/>
                </a:solidFill>
              </a:rPr>
              <a:t>how</a:t>
            </a:r>
            <a:r>
              <a:rPr lang="en-US" sz="2400" dirty="0" err="1">
                <a:solidFill>
                  <a:srgbClr val="BF74DD"/>
                </a:solidFill>
              </a:rPr>
              <a:t>&amp;utm_campaign</a:t>
            </a:r>
            <a:r>
              <a:rPr lang="en-US" sz="2400" dirty="0">
                <a:solidFill>
                  <a:srgbClr val="BF74DD"/>
                </a:solidFill>
              </a:rPr>
              <a:t>=</a:t>
            </a:r>
            <a:r>
              <a:rPr lang="en-US" sz="2400" i="1" dirty="0" err="1">
                <a:solidFill>
                  <a:srgbClr val="BF74DD"/>
                </a:solidFill>
              </a:rPr>
              <a:t>product</a:t>
            </a:r>
            <a:r>
              <a:rPr lang="en-US" sz="2400" dirty="0" err="1">
                <a:solidFill>
                  <a:srgbClr val="BF74DD"/>
                </a:solidFill>
              </a:rPr>
              <a:t>&amp;utm_content</a:t>
            </a:r>
            <a:r>
              <a:rPr lang="en-US" sz="2400" dirty="0">
                <a:solidFill>
                  <a:srgbClr val="BF74DD"/>
                </a:solidFill>
              </a:rPr>
              <a:t>=</a:t>
            </a:r>
            <a:r>
              <a:rPr lang="en-US" sz="2400" i="1" dirty="0">
                <a:solidFill>
                  <a:srgbClr val="BF74DD"/>
                </a:solidFill>
              </a:rPr>
              <a:t>content</a:t>
            </a:r>
            <a:endParaRPr lang="en-US" sz="2400" dirty="0">
              <a:solidFill>
                <a:srgbClr val="BF74DD"/>
              </a:solidFill>
            </a:endParaRPr>
          </a:p>
          <a:p>
            <a:pPr marL="0" indent="0" algn="ctr">
              <a:buNone/>
            </a:pPr>
            <a:endParaRPr lang="en-US" i="1" dirty="0">
              <a:solidFill>
                <a:srgbClr val="BF74DD"/>
              </a:solidFill>
            </a:endParaRPr>
          </a:p>
          <a:p>
            <a:pPr marL="0" indent="0" algn="ctr">
              <a:buNone/>
            </a:pPr>
            <a:r>
              <a:rPr lang="en-US" sz="2000" dirty="0"/>
              <a:t>*Note*</a:t>
            </a:r>
          </a:p>
          <a:p>
            <a:pPr marL="0" indent="0" algn="ctr">
              <a:buNone/>
            </a:pPr>
            <a:r>
              <a:rPr lang="en-US" sz="2000" dirty="0"/>
              <a:t>Add RSRC / RDAT values on </a:t>
            </a:r>
            <a:r>
              <a:rPr lang="en-US" sz="2000" dirty="0" err="1"/>
              <a:t>eVenue</a:t>
            </a:r>
            <a:r>
              <a:rPr lang="en-US" sz="2000" dirty="0"/>
              <a:t> destinations before GA tags</a:t>
            </a:r>
          </a:p>
          <a:p>
            <a:pPr marL="0" indent="0" algn="ctr">
              <a:buNone/>
            </a:pPr>
            <a:r>
              <a:rPr lang="en-US" sz="2000" dirty="0"/>
              <a:t>When not directing visitors to </a:t>
            </a:r>
            <a:r>
              <a:rPr lang="en-US" sz="2000" dirty="0" err="1"/>
              <a:t>eVenue</a:t>
            </a:r>
            <a:r>
              <a:rPr lang="en-US" sz="2000" dirty="0"/>
              <a:t>, the first &amp; should be a ?</a:t>
            </a:r>
          </a:p>
          <a:p>
            <a:pPr marL="0" indent="0" algn="ctr">
              <a:buNone/>
            </a:pPr>
            <a:endParaRPr lang="en-US" i="1" dirty="0">
              <a:solidFill>
                <a:srgbClr val="BF74DD"/>
              </a:solidFill>
            </a:endParaRPr>
          </a:p>
          <a:p>
            <a:pPr marL="0" indent="0" algn="ctr">
              <a:buNone/>
            </a:pPr>
            <a:r>
              <a:rPr lang="en-US" sz="2000" dirty="0"/>
              <a:t>Google Campaign URL Builder</a:t>
            </a:r>
          </a:p>
          <a:p>
            <a:pPr marL="0" indent="0" algn="ctr">
              <a:buNone/>
            </a:pPr>
            <a:r>
              <a:rPr lang="en-US" sz="2000" dirty="0">
                <a:hlinkClick r:id="rId3"/>
              </a:rPr>
              <a:t>https://ga-dev-tools.web.app/campaign-url-builder/</a:t>
            </a:r>
            <a:endParaRPr lang="en-US" sz="2000" dirty="0"/>
          </a:p>
        </p:txBody>
      </p:sp>
      <p:sp>
        <p:nvSpPr>
          <p:cNvPr id="4" name="Title 3">
            <a:extLst>
              <a:ext uri="{FF2B5EF4-FFF2-40B4-BE49-F238E27FC236}">
                <a16:creationId xmlns:a16="http://schemas.microsoft.com/office/drawing/2014/main" id="{96D51BFA-9313-4F4D-9D42-E0E5D36EA77D}"/>
              </a:ext>
            </a:extLst>
          </p:cNvPr>
          <p:cNvSpPr>
            <a:spLocks noGrp="1"/>
          </p:cNvSpPr>
          <p:nvPr>
            <p:ph type="title"/>
          </p:nvPr>
        </p:nvSpPr>
        <p:spPr/>
        <p:txBody>
          <a:bodyPr/>
          <a:lstStyle/>
          <a:p>
            <a:r>
              <a:rPr lang="en-US" dirty="0"/>
              <a:t>Add tracking tags to the </a:t>
            </a:r>
            <a:r>
              <a:rPr lang="en-US" dirty="0">
                <a:solidFill>
                  <a:srgbClr val="BF74DD"/>
                </a:solidFill>
              </a:rPr>
              <a:t>end of all </a:t>
            </a:r>
            <a:r>
              <a:rPr lang="en-US" dirty="0" err="1">
                <a:solidFill>
                  <a:srgbClr val="BF74DD"/>
                </a:solidFill>
              </a:rPr>
              <a:t>urls</a:t>
            </a:r>
            <a:endParaRPr lang="en-US" dirty="0"/>
          </a:p>
        </p:txBody>
      </p:sp>
    </p:spTree>
    <p:extLst>
      <p:ext uri="{BB962C8B-B14F-4D97-AF65-F5344CB8AC3E}">
        <p14:creationId xmlns:p14="http://schemas.microsoft.com/office/powerpoint/2010/main" val="300550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500"/>
                                        <p:tgtEl>
                                          <p:spTgt spid="5">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animEffect transition="in" filter="fade">
                                      <p:cBhvr>
                                        <p:cTn id="45" dur="500"/>
                                        <p:tgtEl>
                                          <p:spTgt spid="5">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txEl>
                                              <p:pRg st="12" end="12"/>
                                            </p:txEl>
                                          </p:spTgt>
                                        </p:tgtEl>
                                        <p:attrNameLst>
                                          <p:attrName>style.visibility</p:attrName>
                                        </p:attrNameLst>
                                      </p:cBhvr>
                                      <p:to>
                                        <p:strVal val="visible"/>
                                      </p:to>
                                    </p:set>
                                    <p:animEffect transition="in" filter="fade">
                                      <p:cBhvr>
                                        <p:cTn id="50" dur="500"/>
                                        <p:tgtEl>
                                          <p:spTgt spid="5">
                                            <p:txEl>
                                              <p:pRg st="12" end="12"/>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
                                            <p:txEl>
                                              <p:pRg st="13" end="13"/>
                                            </p:txEl>
                                          </p:spTgt>
                                        </p:tgtEl>
                                        <p:attrNameLst>
                                          <p:attrName>style.visibility</p:attrName>
                                        </p:attrNameLst>
                                      </p:cBhvr>
                                      <p:to>
                                        <p:strVal val="visible"/>
                                      </p:to>
                                    </p:set>
                                    <p:animEffect transition="in" filter="fade">
                                      <p:cBhvr>
                                        <p:cTn id="53"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51BFA-9313-4F4D-9D42-E0E5D36EA77D}"/>
              </a:ext>
            </a:extLst>
          </p:cNvPr>
          <p:cNvSpPr>
            <a:spLocks noGrp="1"/>
          </p:cNvSpPr>
          <p:nvPr>
            <p:ph type="title"/>
          </p:nvPr>
        </p:nvSpPr>
        <p:spPr/>
        <p:txBody>
          <a:bodyPr/>
          <a:lstStyle/>
          <a:p>
            <a:r>
              <a:rPr lang="en-US" dirty="0">
                <a:solidFill>
                  <a:srgbClr val="BF74DD"/>
                </a:solidFill>
              </a:rPr>
              <a:t>Map out your plan</a:t>
            </a:r>
            <a:r>
              <a:rPr lang="en-US" dirty="0"/>
              <a:t> and be prepared to adjust</a:t>
            </a:r>
          </a:p>
        </p:txBody>
      </p:sp>
      <p:sp>
        <p:nvSpPr>
          <p:cNvPr id="3" name="Rectangle: Rounded Corners 2">
            <a:extLst>
              <a:ext uri="{FF2B5EF4-FFF2-40B4-BE49-F238E27FC236}">
                <a16:creationId xmlns:a16="http://schemas.microsoft.com/office/drawing/2014/main" id="{73317419-CEC6-49CA-AFF7-301ADABC8570}"/>
              </a:ext>
            </a:extLst>
          </p:cNvPr>
          <p:cNvSpPr/>
          <p:nvPr/>
        </p:nvSpPr>
        <p:spPr>
          <a:xfrm>
            <a:off x="1721922" y="1059871"/>
            <a:ext cx="9452759" cy="749808"/>
          </a:xfrm>
          <a:prstGeom prst="roundRect">
            <a:avLst/>
          </a:prstGeom>
          <a:solidFill>
            <a:srgbClr val="BF74DD">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dirty="0" err="1">
                <a:latin typeface="Arial" panose="020B0604020202020204" pitchFamily="34" charset="0"/>
                <a:cs typeface="Arial" panose="020B0604020202020204" pitchFamily="34" charset="0"/>
              </a:rPr>
              <a:t>fbseason</a:t>
            </a:r>
            <a:endParaRPr lang="en-US" sz="2800"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F2426570-12FA-429A-92ED-AC9D0B660667}"/>
              </a:ext>
            </a:extLst>
          </p:cNvPr>
          <p:cNvSpPr/>
          <p:nvPr/>
        </p:nvSpPr>
        <p:spPr>
          <a:xfrm>
            <a:off x="1721922" y="1965301"/>
            <a:ext cx="2252831" cy="747661"/>
          </a:xfrm>
          <a:prstGeom prst="roundRect">
            <a:avLst/>
          </a:prstGeom>
          <a:solidFill>
            <a:srgbClr val="29BDB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400" dirty="0">
                <a:latin typeface="Arial" panose="020B0604020202020204" pitchFamily="34" charset="0"/>
                <a:cs typeface="Arial" panose="020B0604020202020204" pitchFamily="34" charset="0"/>
              </a:rPr>
              <a:t>email</a:t>
            </a:r>
          </a:p>
        </p:txBody>
      </p:sp>
      <p:sp>
        <p:nvSpPr>
          <p:cNvPr id="7" name="Rectangle: Rounded Corners 6">
            <a:extLst>
              <a:ext uri="{FF2B5EF4-FFF2-40B4-BE49-F238E27FC236}">
                <a16:creationId xmlns:a16="http://schemas.microsoft.com/office/drawing/2014/main" id="{188C5824-CBE3-4539-9B7F-3A510F8646D2}"/>
              </a:ext>
            </a:extLst>
          </p:cNvPr>
          <p:cNvSpPr/>
          <p:nvPr/>
        </p:nvSpPr>
        <p:spPr>
          <a:xfrm>
            <a:off x="4121898" y="1965301"/>
            <a:ext cx="2252831" cy="749808"/>
          </a:xfrm>
          <a:prstGeom prst="roundRect">
            <a:avLst/>
          </a:prstGeom>
          <a:solidFill>
            <a:srgbClr val="29BDB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400" dirty="0" err="1">
                <a:latin typeface="Arial" panose="020B0604020202020204" pitchFamily="34" charset="0"/>
                <a:cs typeface="Arial" panose="020B0604020202020204" pitchFamily="34" charset="0"/>
              </a:rPr>
              <a:t>paidsearch</a:t>
            </a:r>
            <a:endParaRPr lang="en-US" sz="2400" dirty="0">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95C6F87D-77A2-4110-816A-083C5B39E3B8}"/>
              </a:ext>
            </a:extLst>
          </p:cNvPr>
          <p:cNvSpPr/>
          <p:nvPr/>
        </p:nvSpPr>
        <p:spPr>
          <a:xfrm>
            <a:off x="8921850" y="1965301"/>
            <a:ext cx="2252831" cy="749808"/>
          </a:xfrm>
          <a:prstGeom prst="roundRect">
            <a:avLst/>
          </a:prstGeom>
          <a:solidFill>
            <a:srgbClr val="29BDB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400" dirty="0">
                <a:latin typeface="Arial" panose="020B0604020202020204" pitchFamily="34" charset="0"/>
                <a:cs typeface="Arial" panose="020B0604020202020204" pitchFamily="34" charset="0"/>
              </a:rPr>
              <a:t>app</a:t>
            </a:r>
          </a:p>
        </p:txBody>
      </p:sp>
      <p:sp>
        <p:nvSpPr>
          <p:cNvPr id="9" name="Rectangle: Rounded Corners 8">
            <a:extLst>
              <a:ext uri="{FF2B5EF4-FFF2-40B4-BE49-F238E27FC236}">
                <a16:creationId xmlns:a16="http://schemas.microsoft.com/office/drawing/2014/main" id="{3C96FCEB-BCE8-4C53-B4BD-C408A10B7836}"/>
              </a:ext>
            </a:extLst>
          </p:cNvPr>
          <p:cNvSpPr/>
          <p:nvPr/>
        </p:nvSpPr>
        <p:spPr>
          <a:xfrm>
            <a:off x="6521874" y="1965301"/>
            <a:ext cx="2252831" cy="749808"/>
          </a:xfrm>
          <a:prstGeom prst="roundRect">
            <a:avLst/>
          </a:prstGeom>
          <a:solidFill>
            <a:srgbClr val="29BDB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400" dirty="0">
                <a:latin typeface="Arial" panose="020B0604020202020204" pitchFamily="34" charset="0"/>
                <a:cs typeface="Arial" panose="020B0604020202020204" pitchFamily="34" charset="0"/>
              </a:rPr>
              <a:t>social</a:t>
            </a:r>
          </a:p>
        </p:txBody>
      </p:sp>
      <p:sp>
        <p:nvSpPr>
          <p:cNvPr id="10" name="Rectangle: Rounded Corners 9">
            <a:extLst>
              <a:ext uri="{FF2B5EF4-FFF2-40B4-BE49-F238E27FC236}">
                <a16:creationId xmlns:a16="http://schemas.microsoft.com/office/drawing/2014/main" id="{81899098-72B9-4B7D-AAD8-D0F9544A5620}"/>
              </a:ext>
            </a:extLst>
          </p:cNvPr>
          <p:cNvSpPr/>
          <p:nvPr/>
        </p:nvSpPr>
        <p:spPr>
          <a:xfrm>
            <a:off x="2083282" y="2868584"/>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a:solidFill>
                  <a:schemeClr val="tx1"/>
                </a:solidFill>
                <a:latin typeface="Arial" panose="020B0604020202020204" pitchFamily="34" charset="0"/>
                <a:cs typeface="Arial" panose="020B0604020202020204" pitchFamily="34" charset="0"/>
              </a:rPr>
              <a:t>presale</a:t>
            </a:r>
            <a:endParaRPr lang="en-US" sz="2000" dirty="0">
              <a:solidFill>
                <a:schemeClr val="tx1"/>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614F0221-4A20-4740-98F3-8513B95C6567}"/>
              </a:ext>
            </a:extLst>
          </p:cNvPr>
          <p:cNvSpPr/>
          <p:nvPr/>
        </p:nvSpPr>
        <p:spPr>
          <a:xfrm>
            <a:off x="2083282" y="3771867"/>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err="1">
                <a:solidFill>
                  <a:schemeClr val="tx1"/>
                </a:solidFill>
                <a:latin typeface="Arial" panose="020B0604020202020204" pitchFamily="34" charset="0"/>
                <a:cs typeface="Arial" panose="020B0604020202020204" pitchFamily="34" charset="0"/>
              </a:rPr>
              <a:t>onsale</a:t>
            </a:r>
            <a:endParaRPr lang="en-US" sz="2000" dirty="0">
              <a:solidFill>
                <a:schemeClr val="tx1"/>
              </a:solidFill>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99E0572D-0931-48B5-B0B0-397AD7EC7BE0}"/>
              </a:ext>
            </a:extLst>
          </p:cNvPr>
          <p:cNvSpPr/>
          <p:nvPr/>
        </p:nvSpPr>
        <p:spPr>
          <a:xfrm>
            <a:off x="2083282" y="4674075"/>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final</a:t>
            </a:r>
            <a:br>
              <a:rPr lang="en-US" sz="2000"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Reminder</a:t>
            </a:r>
          </a:p>
        </p:txBody>
      </p:sp>
      <p:sp>
        <p:nvSpPr>
          <p:cNvPr id="13" name="Rectangle: Rounded Corners 12">
            <a:extLst>
              <a:ext uri="{FF2B5EF4-FFF2-40B4-BE49-F238E27FC236}">
                <a16:creationId xmlns:a16="http://schemas.microsoft.com/office/drawing/2014/main" id="{70D137A2-1CAA-4A36-A662-787284E024B3}"/>
              </a:ext>
            </a:extLst>
          </p:cNvPr>
          <p:cNvSpPr/>
          <p:nvPr/>
        </p:nvSpPr>
        <p:spPr>
          <a:xfrm>
            <a:off x="2083282" y="5576283"/>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automation</a:t>
            </a:r>
          </a:p>
        </p:txBody>
      </p:sp>
      <p:sp>
        <p:nvSpPr>
          <p:cNvPr id="14" name="Rectangle: Rounded Corners 13">
            <a:extLst>
              <a:ext uri="{FF2B5EF4-FFF2-40B4-BE49-F238E27FC236}">
                <a16:creationId xmlns:a16="http://schemas.microsoft.com/office/drawing/2014/main" id="{D136B8FC-54FD-45A3-B02D-F94D01EC50A8}"/>
              </a:ext>
            </a:extLst>
          </p:cNvPr>
          <p:cNvSpPr/>
          <p:nvPr/>
        </p:nvSpPr>
        <p:spPr>
          <a:xfrm>
            <a:off x="4483258" y="2868584"/>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google</a:t>
            </a:r>
          </a:p>
        </p:txBody>
      </p:sp>
      <p:sp>
        <p:nvSpPr>
          <p:cNvPr id="15" name="Rectangle: Rounded Corners 14">
            <a:extLst>
              <a:ext uri="{FF2B5EF4-FFF2-40B4-BE49-F238E27FC236}">
                <a16:creationId xmlns:a16="http://schemas.microsoft.com/office/drawing/2014/main" id="{F9802EAA-1FCA-42FC-B328-7DBD872AE2A6}"/>
              </a:ext>
            </a:extLst>
          </p:cNvPr>
          <p:cNvSpPr/>
          <p:nvPr/>
        </p:nvSpPr>
        <p:spPr>
          <a:xfrm>
            <a:off x="6883234" y="2862198"/>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err="1">
                <a:solidFill>
                  <a:schemeClr val="tx1"/>
                </a:solidFill>
                <a:latin typeface="Arial" panose="020B0604020202020204" pitchFamily="34" charset="0"/>
                <a:cs typeface="Arial" panose="020B0604020202020204" pitchFamily="34" charset="0"/>
              </a:rPr>
              <a:t>facebook</a:t>
            </a:r>
            <a:endParaRPr lang="en-US" sz="2000" dirty="0">
              <a:solidFill>
                <a:schemeClr val="tx1"/>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825F3FF9-2269-426D-A9C0-775B0AF4BCCE}"/>
              </a:ext>
            </a:extLst>
          </p:cNvPr>
          <p:cNvSpPr/>
          <p:nvPr/>
        </p:nvSpPr>
        <p:spPr>
          <a:xfrm>
            <a:off x="6883234" y="3767988"/>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err="1">
                <a:solidFill>
                  <a:schemeClr val="tx1"/>
                </a:solidFill>
                <a:latin typeface="Arial" panose="020B0604020202020204" pitchFamily="34" charset="0"/>
                <a:cs typeface="Arial" panose="020B0604020202020204" pitchFamily="34" charset="0"/>
              </a:rPr>
              <a:t>instagram</a:t>
            </a:r>
            <a:endParaRPr lang="en-US" sz="2000" dirty="0">
              <a:solidFill>
                <a:schemeClr val="tx1"/>
              </a:solidFill>
              <a:latin typeface="Arial" panose="020B0604020202020204" pitchFamily="34"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164470EC-48BF-428E-881D-218201485CCC}"/>
              </a:ext>
            </a:extLst>
          </p:cNvPr>
          <p:cNvSpPr/>
          <p:nvPr/>
        </p:nvSpPr>
        <p:spPr>
          <a:xfrm>
            <a:off x="6883234" y="4670493"/>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twitter</a:t>
            </a:r>
          </a:p>
        </p:txBody>
      </p:sp>
      <p:sp>
        <p:nvSpPr>
          <p:cNvPr id="18" name="Rectangle: Rounded Corners 17">
            <a:extLst>
              <a:ext uri="{FF2B5EF4-FFF2-40B4-BE49-F238E27FC236}">
                <a16:creationId xmlns:a16="http://schemas.microsoft.com/office/drawing/2014/main" id="{4B9F4221-E4C5-496E-A056-D05A690DFDC9}"/>
              </a:ext>
            </a:extLst>
          </p:cNvPr>
          <p:cNvSpPr/>
          <p:nvPr/>
        </p:nvSpPr>
        <p:spPr>
          <a:xfrm>
            <a:off x="6883234" y="5576283"/>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err="1">
                <a:solidFill>
                  <a:schemeClr val="tx1"/>
                </a:solidFill>
                <a:latin typeface="Arial" panose="020B0604020202020204" pitchFamily="34" charset="0"/>
                <a:cs typeface="Arial" panose="020B0604020202020204" pitchFamily="34" charset="0"/>
              </a:rPr>
              <a:t>tiktok</a:t>
            </a:r>
            <a:endParaRPr lang="en-US" sz="2000" dirty="0">
              <a:solidFill>
                <a:schemeClr val="tx1"/>
              </a:solidFill>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23BE2505-0888-4C5A-AB51-AD4B6490FC6B}"/>
              </a:ext>
            </a:extLst>
          </p:cNvPr>
          <p:cNvSpPr/>
          <p:nvPr/>
        </p:nvSpPr>
        <p:spPr>
          <a:xfrm>
            <a:off x="9283210" y="2852729"/>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err="1">
                <a:solidFill>
                  <a:schemeClr val="tx1"/>
                </a:solidFill>
                <a:latin typeface="Arial" panose="020B0604020202020204" pitchFamily="34" charset="0"/>
                <a:cs typeface="Arial" panose="020B0604020202020204" pitchFamily="34" charset="0"/>
              </a:rPr>
              <a:t>onsale</a:t>
            </a:r>
            <a:endParaRPr lang="en-US" sz="2000" dirty="0">
              <a:solidFill>
                <a:schemeClr val="tx1"/>
              </a:solidFill>
              <a:latin typeface="Arial" panose="020B0604020202020204" pitchFamily="34" charset="0"/>
              <a:cs typeface="Arial" panose="020B0604020202020204" pitchFamily="34" charset="0"/>
            </a:endParaRPr>
          </a:p>
        </p:txBody>
      </p:sp>
      <p:sp>
        <p:nvSpPr>
          <p:cNvPr id="20" name="Rectangle: Rounded Corners 19">
            <a:extLst>
              <a:ext uri="{FF2B5EF4-FFF2-40B4-BE49-F238E27FC236}">
                <a16:creationId xmlns:a16="http://schemas.microsoft.com/office/drawing/2014/main" id="{A08C8616-5041-41D7-9DD6-F31022B07F6E}"/>
              </a:ext>
            </a:extLst>
          </p:cNvPr>
          <p:cNvSpPr/>
          <p:nvPr/>
        </p:nvSpPr>
        <p:spPr>
          <a:xfrm>
            <a:off x="9283210" y="3718488"/>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reminder</a:t>
            </a:r>
          </a:p>
        </p:txBody>
      </p:sp>
      <p:sp>
        <p:nvSpPr>
          <p:cNvPr id="21" name="Rectangle: Rounded Corners 20">
            <a:extLst>
              <a:ext uri="{FF2B5EF4-FFF2-40B4-BE49-F238E27FC236}">
                <a16:creationId xmlns:a16="http://schemas.microsoft.com/office/drawing/2014/main" id="{7D89F7D1-87CF-4AD6-88C0-C4E17B757B71}"/>
              </a:ext>
            </a:extLst>
          </p:cNvPr>
          <p:cNvSpPr/>
          <p:nvPr/>
        </p:nvSpPr>
        <p:spPr>
          <a:xfrm>
            <a:off x="9283210" y="4620993"/>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deadline</a:t>
            </a:r>
          </a:p>
        </p:txBody>
      </p:sp>
      <p:sp>
        <p:nvSpPr>
          <p:cNvPr id="22" name="Rectangle: Rounded Corners 21">
            <a:extLst>
              <a:ext uri="{FF2B5EF4-FFF2-40B4-BE49-F238E27FC236}">
                <a16:creationId xmlns:a16="http://schemas.microsoft.com/office/drawing/2014/main" id="{48891D56-0185-4013-9B1A-049ED14BE8B2}"/>
              </a:ext>
            </a:extLst>
          </p:cNvPr>
          <p:cNvSpPr/>
          <p:nvPr/>
        </p:nvSpPr>
        <p:spPr>
          <a:xfrm>
            <a:off x="9283210" y="5526783"/>
            <a:ext cx="1530111" cy="749808"/>
          </a:xfrm>
          <a:prstGeom prst="roundRect">
            <a:avLst/>
          </a:prstGeom>
          <a:solidFill>
            <a:schemeClr val="bg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000" dirty="0">
                <a:solidFill>
                  <a:schemeClr val="tx1"/>
                </a:solidFill>
                <a:latin typeface="Arial" panose="020B0604020202020204" pitchFamily="34" charset="0"/>
                <a:cs typeface="Arial" panose="020B0604020202020204" pitchFamily="34" charset="0"/>
              </a:rPr>
              <a:t>extended</a:t>
            </a:r>
          </a:p>
        </p:txBody>
      </p:sp>
    </p:spTree>
    <p:extLst>
      <p:ext uri="{BB962C8B-B14F-4D97-AF65-F5344CB8AC3E}">
        <p14:creationId xmlns:p14="http://schemas.microsoft.com/office/powerpoint/2010/main" val="191622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48D5A0-E330-4BBD-9EE7-162002335ABA}"/>
              </a:ext>
            </a:extLst>
          </p:cNvPr>
          <p:cNvSpPr>
            <a:spLocks noGrp="1"/>
          </p:cNvSpPr>
          <p:nvPr>
            <p:ph idx="1"/>
          </p:nvPr>
        </p:nvSpPr>
        <p:spPr/>
        <p:txBody>
          <a:bodyPr anchor="t">
            <a:normAutofit/>
          </a:bodyPr>
          <a:lstStyle/>
          <a:p>
            <a:pPr marL="0" indent="0" algn="ctr">
              <a:buNone/>
            </a:pPr>
            <a:endParaRPr lang="en-US" dirty="0"/>
          </a:p>
          <a:p>
            <a:pPr marL="0" indent="0" algn="ctr">
              <a:buNone/>
            </a:pPr>
            <a:endParaRPr lang="en-US" dirty="0"/>
          </a:p>
          <a:p>
            <a:pPr marL="0" indent="0" algn="ctr">
              <a:buNone/>
            </a:pPr>
            <a:r>
              <a:rPr lang="en-US" sz="3200" b="1" dirty="0"/>
              <a:t>There is no one correct way to track campaigns</a:t>
            </a:r>
          </a:p>
          <a:p>
            <a:pPr marL="0" indent="0" algn="ctr">
              <a:buNone/>
            </a:pPr>
            <a:endParaRPr lang="en-US" sz="3200" b="1" dirty="0"/>
          </a:p>
          <a:p>
            <a:pPr marL="0" indent="0" algn="ctr">
              <a:buNone/>
            </a:pPr>
            <a:r>
              <a:rPr lang="en-US" sz="3200" b="1" dirty="0"/>
              <a:t>The </a:t>
            </a:r>
            <a:r>
              <a:rPr lang="en-US" sz="3200" b="1" i="1" dirty="0"/>
              <a:t>only</a:t>
            </a:r>
            <a:r>
              <a:rPr lang="en-US" sz="3200" b="1" dirty="0"/>
              <a:t> wrong way, is not tracking at all</a:t>
            </a:r>
          </a:p>
        </p:txBody>
      </p:sp>
    </p:spTree>
    <p:extLst>
      <p:ext uri="{BB962C8B-B14F-4D97-AF65-F5344CB8AC3E}">
        <p14:creationId xmlns:p14="http://schemas.microsoft.com/office/powerpoint/2010/main" val="252254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B0E7D2-5C55-4D92-98F2-78FF5D7B69E3}"/>
              </a:ext>
            </a:extLst>
          </p:cNvPr>
          <p:cNvSpPr>
            <a:spLocks noGrp="1"/>
          </p:cNvSpPr>
          <p:nvPr>
            <p:ph idx="1"/>
          </p:nvPr>
        </p:nvSpPr>
        <p:spPr/>
        <p:txBody>
          <a:bodyPr anchor="t">
            <a:normAutofit/>
          </a:bodyPr>
          <a:lstStyle/>
          <a:p>
            <a:pPr marL="0" indent="0" algn="ctr">
              <a:buNone/>
            </a:pPr>
            <a:endParaRPr lang="en-US" sz="3200" b="1" dirty="0">
              <a:solidFill>
                <a:srgbClr val="BF74DD"/>
              </a:solidFill>
            </a:endParaRPr>
          </a:p>
          <a:p>
            <a:pPr marL="0" indent="0" algn="ctr">
              <a:buNone/>
            </a:pPr>
            <a:endParaRPr lang="en-US" sz="3200" b="1" dirty="0">
              <a:solidFill>
                <a:srgbClr val="BF74DD"/>
              </a:solidFill>
            </a:endParaRPr>
          </a:p>
          <a:p>
            <a:pPr marL="0" indent="0" algn="ctr">
              <a:buNone/>
            </a:pPr>
            <a:r>
              <a:rPr lang="en-US" sz="3200" b="1" dirty="0">
                <a:solidFill>
                  <a:srgbClr val="BF74DD"/>
                </a:solidFill>
              </a:rPr>
              <a:t>Examples</a:t>
            </a:r>
            <a:r>
              <a:rPr lang="en-US" sz="3200" b="1" dirty="0"/>
              <a:t> from the Community</a:t>
            </a:r>
          </a:p>
        </p:txBody>
      </p:sp>
      <p:sp>
        <p:nvSpPr>
          <p:cNvPr id="5" name="TextBox 4">
            <a:extLst>
              <a:ext uri="{FF2B5EF4-FFF2-40B4-BE49-F238E27FC236}">
                <a16:creationId xmlns:a16="http://schemas.microsoft.com/office/drawing/2014/main" id="{FC46C49B-FE8C-415A-8A69-25BB1B228612}"/>
              </a:ext>
            </a:extLst>
          </p:cNvPr>
          <p:cNvSpPr txBox="1"/>
          <p:nvPr/>
        </p:nvSpPr>
        <p:spPr>
          <a:xfrm>
            <a:off x="6189132" y="6306538"/>
            <a:ext cx="5698093" cy="400110"/>
          </a:xfrm>
          <a:prstGeom prst="rect">
            <a:avLst/>
          </a:prstGeom>
          <a:noFill/>
        </p:spPr>
        <p:txBody>
          <a:bodyPr wrap="square" rtlCol="0">
            <a:spAutoFit/>
          </a:bodyPr>
          <a:lstStyle/>
          <a:p>
            <a:pPr algn="r"/>
            <a:r>
              <a:rPr lang="en-US" sz="2000" dirty="0">
                <a:solidFill>
                  <a:schemeClr val="bg1">
                    <a:lumMod val="65000"/>
                  </a:schemeClr>
                </a:solidFill>
              </a:rPr>
              <a:t>Questions: bit.ly/pacnet22analytics</a:t>
            </a:r>
          </a:p>
        </p:txBody>
      </p:sp>
    </p:spTree>
    <p:extLst>
      <p:ext uri="{BB962C8B-B14F-4D97-AF65-F5344CB8AC3E}">
        <p14:creationId xmlns:p14="http://schemas.microsoft.com/office/powerpoint/2010/main" val="4170607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OKC Civic Center Music Hall has a </a:t>
            </a:r>
            <a:r>
              <a:rPr lang="en-US" dirty="0">
                <a:solidFill>
                  <a:srgbClr val="29BDBF"/>
                </a:solidFill>
              </a:rPr>
              <a:t>simple and effective</a:t>
            </a:r>
            <a:r>
              <a:rPr lang="en-US" dirty="0"/>
              <a:t> email tracking strategy</a:t>
            </a:r>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okcciviccenter.com Google Analytics, July 1, 2021 – January 31, 2022 </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r>
              <a:rPr lang="en-US" dirty="0"/>
              <a:t>All links in emails use one of the following sources</a:t>
            </a:r>
          </a:p>
          <a:p>
            <a:pPr marL="0" indent="0" algn="ctr">
              <a:buFont typeface="Wingdings" pitchFamily="2" charset="2"/>
              <a:buNone/>
            </a:pPr>
            <a:endParaRPr lang="en-US" sz="2400" dirty="0"/>
          </a:p>
          <a:p>
            <a:pPr marL="0" indent="0" algn="ctr">
              <a:buFont typeface="Wingdings" pitchFamily="2" charset="2"/>
              <a:buNone/>
            </a:pPr>
            <a:r>
              <a:rPr lang="en-US" sz="2400" dirty="0"/>
              <a:t>presale</a:t>
            </a:r>
          </a:p>
          <a:p>
            <a:pPr marL="0" indent="0" algn="ctr">
              <a:buFont typeface="Wingdings" pitchFamily="2" charset="2"/>
              <a:buNone/>
            </a:pPr>
            <a:r>
              <a:rPr lang="en-US" sz="2400" dirty="0" err="1"/>
              <a:t>onsale</a:t>
            </a:r>
            <a:endParaRPr lang="en-US" sz="2400" dirty="0"/>
          </a:p>
          <a:p>
            <a:pPr marL="0" indent="0" algn="ctr">
              <a:buFont typeface="Wingdings" pitchFamily="2" charset="2"/>
              <a:buNone/>
            </a:pPr>
            <a:r>
              <a:rPr lang="en-US" sz="2400" dirty="0"/>
              <a:t>promo</a:t>
            </a:r>
          </a:p>
          <a:p>
            <a:pPr marL="0" indent="0" algn="ctr">
              <a:buFont typeface="Wingdings" pitchFamily="2" charset="2"/>
              <a:buNone/>
            </a:pPr>
            <a:r>
              <a:rPr lang="en-US" sz="2400" dirty="0"/>
              <a:t>monthly</a:t>
            </a:r>
          </a:p>
          <a:p>
            <a:pPr marL="0" indent="0" algn="ctr">
              <a:buFont typeface="Wingdings" pitchFamily="2" charset="2"/>
              <a:buNone/>
            </a:pPr>
            <a:r>
              <a:rPr lang="en-US" sz="2400" dirty="0"/>
              <a:t>nudge1</a:t>
            </a:r>
          </a:p>
          <a:p>
            <a:pPr marL="0" indent="0" algn="ctr">
              <a:buFont typeface="Wingdings" pitchFamily="2" charset="2"/>
              <a:buNone/>
            </a:pPr>
            <a:r>
              <a:rPr lang="en-US" sz="2400" dirty="0"/>
              <a:t>nudge2</a:t>
            </a:r>
          </a:p>
          <a:p>
            <a:pPr marL="0" indent="0" algn="ctr">
              <a:buFont typeface="Wingdings" pitchFamily="2" charset="2"/>
              <a:buNone/>
            </a:pPr>
            <a:r>
              <a:rPr lang="en-US" sz="2400" dirty="0" err="1"/>
              <a:t>kbyg</a:t>
            </a:r>
            <a:endParaRPr lang="en-US" sz="2400" dirty="0"/>
          </a:p>
        </p:txBody>
      </p:sp>
    </p:spTree>
    <p:extLst>
      <p:ext uri="{BB962C8B-B14F-4D97-AF65-F5344CB8AC3E}">
        <p14:creationId xmlns:p14="http://schemas.microsoft.com/office/powerpoint/2010/main" val="4200062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OKC’s </a:t>
            </a:r>
            <a:r>
              <a:rPr lang="en-US" dirty="0">
                <a:solidFill>
                  <a:srgbClr val="29BDBF"/>
                </a:solidFill>
              </a:rPr>
              <a:t>presale emails are most important</a:t>
            </a:r>
            <a:r>
              <a:rPr lang="en-US" dirty="0"/>
              <a:t>, but can we improve monthly emails’ performance?</a:t>
            </a:r>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okcciviccenter.com Google Analytics, July 1, 2021 – January 31, 2022 </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3" name="Picture 2">
            <a:extLst>
              <a:ext uri="{FF2B5EF4-FFF2-40B4-BE49-F238E27FC236}">
                <a16:creationId xmlns:a16="http://schemas.microsoft.com/office/drawing/2014/main" id="{9D5A684F-31B7-4435-B2C8-9902B2F73B8D}"/>
              </a:ext>
            </a:extLst>
          </p:cNvPr>
          <p:cNvPicPr>
            <a:picLocks noChangeAspect="1"/>
          </p:cNvPicPr>
          <p:nvPr/>
        </p:nvPicPr>
        <p:blipFill>
          <a:blip r:embed="rId3"/>
          <a:srcRect/>
          <a:stretch/>
        </p:blipFill>
        <p:spPr>
          <a:xfrm>
            <a:off x="1554480" y="1822869"/>
            <a:ext cx="10222769" cy="3480651"/>
          </a:xfrm>
          <a:prstGeom prst="rect">
            <a:avLst/>
          </a:prstGeom>
        </p:spPr>
      </p:pic>
    </p:spTree>
    <p:extLst>
      <p:ext uri="{BB962C8B-B14F-4D97-AF65-F5344CB8AC3E}">
        <p14:creationId xmlns:p14="http://schemas.microsoft.com/office/powerpoint/2010/main" val="553620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p:txBody>
          <a:bodyPr>
            <a:normAutofit fontScale="90000"/>
          </a:bodyPr>
          <a:lstStyle/>
          <a:p>
            <a:r>
              <a:rPr lang="en-US" dirty="0"/>
              <a:t>Each link has a campaign associated with the show</a:t>
            </a:r>
          </a:p>
        </p:txBody>
      </p:sp>
      <p:sp>
        <p:nvSpPr>
          <p:cNvPr id="6" name="Text Placeholder 5">
            <a:extLst>
              <a:ext uri="{FF2B5EF4-FFF2-40B4-BE49-F238E27FC236}">
                <a16:creationId xmlns:a16="http://schemas.microsoft.com/office/drawing/2014/main" id="{C1702ECB-931C-4339-A934-52779416A307}"/>
              </a:ext>
            </a:extLst>
          </p:cNvPr>
          <p:cNvSpPr>
            <a:spLocks noGrp="1"/>
          </p:cNvSpPr>
          <p:nvPr>
            <p:ph type="body" sz="half" idx="2"/>
          </p:nvPr>
        </p:nvSpPr>
        <p:spPr/>
        <p:txBody>
          <a:bodyPr/>
          <a:lstStyle/>
          <a:p>
            <a:r>
              <a:rPr lang="en-US" dirty="0"/>
              <a:t>All links use</a:t>
            </a:r>
          </a:p>
          <a:p>
            <a:pPr lvl="1"/>
            <a:r>
              <a:rPr lang="en-US" sz="1800" dirty="0"/>
              <a:t>“monthly” as the source</a:t>
            </a:r>
          </a:p>
          <a:p>
            <a:pPr lvl="1"/>
            <a:r>
              <a:rPr lang="en-US" sz="1800" dirty="0"/>
              <a:t>“email” as the medium</a:t>
            </a:r>
          </a:p>
          <a:p>
            <a:pPr lvl="1"/>
            <a:r>
              <a:rPr lang="en-US" sz="1800" dirty="0"/>
              <a:t>The month the email was sent as content</a:t>
            </a:r>
          </a:p>
          <a:p>
            <a:endParaRPr lang="en-US" dirty="0"/>
          </a:p>
          <a:p>
            <a:r>
              <a:rPr lang="en-US" sz="1800" dirty="0"/>
              <a:t>&amp;</a:t>
            </a:r>
            <a:r>
              <a:rPr lang="en-US" sz="1800" dirty="0" err="1"/>
              <a:t>utm_source</a:t>
            </a:r>
            <a:r>
              <a:rPr lang="en-US" sz="1800" dirty="0"/>
              <a:t>=</a:t>
            </a:r>
            <a:r>
              <a:rPr lang="en-US" sz="1800" dirty="0" err="1"/>
              <a:t>monthly&amp;utm_medium</a:t>
            </a:r>
            <a:r>
              <a:rPr lang="en-US" sz="1800" dirty="0"/>
              <a:t>=</a:t>
            </a:r>
            <a:r>
              <a:rPr lang="en-US" sz="1800" dirty="0" err="1"/>
              <a:t>email</a:t>
            </a:r>
            <a:r>
              <a:rPr lang="en-US" sz="1800" dirty="0" err="1">
                <a:solidFill>
                  <a:schemeClr val="tx1"/>
                </a:solidFill>
              </a:rPr>
              <a:t>&amp;utm_campaign</a:t>
            </a:r>
            <a:r>
              <a:rPr lang="en-US" sz="1800" dirty="0">
                <a:solidFill>
                  <a:schemeClr val="tx1"/>
                </a:solidFill>
              </a:rPr>
              <a:t>=</a:t>
            </a:r>
            <a:r>
              <a:rPr lang="en-US" sz="1800" dirty="0" err="1">
                <a:solidFill>
                  <a:srgbClr val="29BDBF"/>
                </a:solidFill>
              </a:rPr>
              <a:t>bobdylan</a:t>
            </a:r>
            <a:r>
              <a:rPr lang="en-US" sz="1800" dirty="0" err="1"/>
              <a:t>&amp;utm_content</a:t>
            </a:r>
            <a:r>
              <a:rPr lang="en-US" sz="1800" dirty="0"/>
              <a:t>=</a:t>
            </a:r>
            <a:r>
              <a:rPr lang="en-US" sz="1800" dirty="0" err="1"/>
              <a:t>january</a:t>
            </a:r>
            <a:endParaRPr lang="en-US" sz="1800" dirty="0"/>
          </a:p>
          <a:p>
            <a:endParaRPr lang="en-US" sz="1800" dirty="0"/>
          </a:p>
          <a:p>
            <a:r>
              <a:rPr lang="en-US" sz="1800" dirty="0"/>
              <a:t>&amp;</a:t>
            </a:r>
            <a:r>
              <a:rPr lang="en-US" sz="1800" dirty="0" err="1"/>
              <a:t>utm_source</a:t>
            </a:r>
            <a:r>
              <a:rPr lang="en-US" sz="1800" dirty="0"/>
              <a:t>=</a:t>
            </a:r>
            <a:r>
              <a:rPr lang="en-US" sz="1800" dirty="0" err="1"/>
              <a:t>monthly&amp;utm_medium</a:t>
            </a:r>
            <a:r>
              <a:rPr lang="en-US" sz="1800" dirty="0"/>
              <a:t>=</a:t>
            </a:r>
            <a:r>
              <a:rPr lang="en-US" sz="1800" dirty="0" err="1"/>
              <a:t>email</a:t>
            </a:r>
            <a:r>
              <a:rPr lang="en-US" sz="1800" dirty="0" err="1">
                <a:solidFill>
                  <a:schemeClr val="tx1"/>
                </a:solidFill>
              </a:rPr>
              <a:t>&amp;utm_campaign</a:t>
            </a:r>
            <a:r>
              <a:rPr lang="en-US" sz="1800" dirty="0">
                <a:solidFill>
                  <a:schemeClr val="tx1"/>
                </a:solidFill>
              </a:rPr>
              <a:t>=</a:t>
            </a:r>
            <a:r>
              <a:rPr lang="en-US" sz="1800" dirty="0">
                <a:solidFill>
                  <a:srgbClr val="29BDBF"/>
                </a:solidFill>
              </a:rPr>
              <a:t>shenyun22</a:t>
            </a:r>
            <a:r>
              <a:rPr lang="en-US" sz="1800" dirty="0"/>
              <a:t>&amp;utm_content=</a:t>
            </a:r>
            <a:r>
              <a:rPr lang="en-US" sz="1800" dirty="0" err="1"/>
              <a:t>january</a:t>
            </a:r>
            <a:endParaRPr lang="en-US" sz="1800" dirty="0"/>
          </a:p>
          <a:p>
            <a:endParaRPr lang="en-US" sz="1800" dirty="0"/>
          </a:p>
          <a:p>
            <a:r>
              <a:rPr lang="en-US" sz="1800" dirty="0"/>
              <a:t>&amp;</a:t>
            </a:r>
            <a:r>
              <a:rPr lang="en-US" sz="1800" dirty="0" err="1"/>
              <a:t>utm_source</a:t>
            </a:r>
            <a:r>
              <a:rPr lang="en-US" sz="1800" dirty="0"/>
              <a:t>=</a:t>
            </a:r>
            <a:r>
              <a:rPr lang="en-US" sz="1800" dirty="0" err="1"/>
              <a:t>monthly&amp;utm_medium</a:t>
            </a:r>
            <a:r>
              <a:rPr lang="en-US" sz="1800" dirty="0"/>
              <a:t>=</a:t>
            </a:r>
            <a:r>
              <a:rPr lang="en-US" sz="1800" dirty="0" err="1"/>
              <a:t>email</a:t>
            </a:r>
            <a:r>
              <a:rPr lang="en-US" sz="1800" dirty="0" err="1">
                <a:solidFill>
                  <a:schemeClr val="tx1"/>
                </a:solidFill>
              </a:rPr>
              <a:t>&amp;utm_campaign</a:t>
            </a:r>
            <a:r>
              <a:rPr lang="en-US" sz="1800" dirty="0">
                <a:solidFill>
                  <a:schemeClr val="tx1"/>
                </a:solidFill>
              </a:rPr>
              <a:t>=</a:t>
            </a:r>
            <a:r>
              <a:rPr lang="en-US" sz="1800" dirty="0" err="1">
                <a:solidFill>
                  <a:srgbClr val="29BDBF"/>
                </a:solidFill>
              </a:rPr>
              <a:t>brucedickinson</a:t>
            </a:r>
            <a:r>
              <a:rPr lang="en-US" sz="1800" dirty="0" err="1"/>
              <a:t>&amp;utm_content</a:t>
            </a:r>
            <a:r>
              <a:rPr lang="en-US" sz="1800" dirty="0"/>
              <a:t>=</a:t>
            </a:r>
            <a:r>
              <a:rPr lang="en-US" sz="1800" dirty="0" err="1"/>
              <a:t>january</a:t>
            </a:r>
            <a:endParaRPr lang="en-US" sz="1800" dirty="0"/>
          </a:p>
          <a:p>
            <a:endParaRPr lang="en-US" dirty="0"/>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okcciviccenter.com Google Analytics, July 1, 2021 – January 31, 2022 </a:t>
            </a:r>
          </a:p>
        </p:txBody>
      </p:sp>
      <p:pic>
        <p:nvPicPr>
          <p:cNvPr id="14" name="Picture 13">
            <a:extLst>
              <a:ext uri="{FF2B5EF4-FFF2-40B4-BE49-F238E27FC236}">
                <a16:creationId xmlns:a16="http://schemas.microsoft.com/office/drawing/2014/main" id="{AF390BE0-24FD-44A2-9E97-5AA7DCC20300}"/>
              </a:ext>
            </a:extLst>
          </p:cNvPr>
          <p:cNvPicPr>
            <a:picLocks noChangeAspect="1"/>
          </p:cNvPicPr>
          <p:nvPr/>
        </p:nvPicPr>
        <p:blipFill>
          <a:blip r:embed="rId3"/>
          <a:stretch>
            <a:fillRect/>
          </a:stretch>
        </p:blipFill>
        <p:spPr>
          <a:xfrm>
            <a:off x="7223289" y="683440"/>
            <a:ext cx="4663936" cy="5063032"/>
          </a:xfrm>
          <a:prstGeom prst="rect">
            <a:avLst/>
          </a:prstGeom>
        </p:spPr>
      </p:pic>
      <p:cxnSp>
        <p:nvCxnSpPr>
          <p:cNvPr id="16" name="Straight Arrow Connector 15">
            <a:extLst>
              <a:ext uri="{FF2B5EF4-FFF2-40B4-BE49-F238E27FC236}">
                <a16:creationId xmlns:a16="http://schemas.microsoft.com/office/drawing/2014/main" id="{EFF3D421-5484-4824-A3FD-2DF52E9DD9E6}"/>
              </a:ext>
            </a:extLst>
          </p:cNvPr>
          <p:cNvCxnSpPr>
            <a:cxnSpLocks/>
          </p:cNvCxnSpPr>
          <p:nvPr/>
        </p:nvCxnSpPr>
        <p:spPr>
          <a:xfrm flipV="1">
            <a:off x="6811097" y="2980268"/>
            <a:ext cx="732703" cy="448732"/>
          </a:xfrm>
          <a:prstGeom prst="straightConnector1">
            <a:avLst/>
          </a:prstGeom>
          <a:ln w="57150">
            <a:solidFill>
              <a:srgbClr val="BF74DD"/>
            </a:solidFill>
            <a:tailEnd type="triangle"/>
          </a:ln>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4C2478D-2F63-4936-9DCF-C3C89F5F4647}"/>
              </a:ext>
            </a:extLst>
          </p:cNvPr>
          <p:cNvCxnSpPr>
            <a:cxnSpLocks/>
          </p:cNvCxnSpPr>
          <p:nvPr/>
        </p:nvCxnSpPr>
        <p:spPr>
          <a:xfrm>
            <a:off x="6845300" y="4434214"/>
            <a:ext cx="2123336" cy="944133"/>
          </a:xfrm>
          <a:prstGeom prst="straightConnector1">
            <a:avLst/>
          </a:prstGeom>
          <a:ln w="57150">
            <a:solidFill>
              <a:srgbClr val="BF74DD"/>
            </a:solidFill>
            <a:tailEnd type="triangle"/>
          </a:ln>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CA32777D-184C-40C8-A50D-992AE08E01AE}"/>
              </a:ext>
            </a:extLst>
          </p:cNvPr>
          <p:cNvCxnSpPr>
            <a:cxnSpLocks/>
          </p:cNvCxnSpPr>
          <p:nvPr/>
        </p:nvCxnSpPr>
        <p:spPr>
          <a:xfrm flipV="1">
            <a:off x="6811097" y="2980268"/>
            <a:ext cx="2157539" cy="1466472"/>
          </a:xfrm>
          <a:prstGeom prst="straightConnector1">
            <a:avLst/>
          </a:prstGeom>
          <a:ln w="57150">
            <a:solidFill>
              <a:srgbClr val="BF74DD"/>
            </a:solidFill>
            <a:tailEnd type="triangle"/>
          </a:ln>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20CA7B2C-FE0A-427A-93BB-DEDF596D573F}"/>
              </a:ext>
            </a:extLst>
          </p:cNvPr>
          <p:cNvCxnSpPr>
            <a:cxnSpLocks/>
          </p:cNvCxnSpPr>
          <p:nvPr/>
        </p:nvCxnSpPr>
        <p:spPr>
          <a:xfrm flipV="1">
            <a:off x="6811097" y="5441670"/>
            <a:ext cx="3611370" cy="195042"/>
          </a:xfrm>
          <a:prstGeom prst="straightConnector1">
            <a:avLst/>
          </a:prstGeom>
          <a:ln w="57150">
            <a:solidFill>
              <a:srgbClr val="BF74DD"/>
            </a:solidFill>
            <a:tailEnd type="triangle"/>
          </a:ln>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1871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5" end="5"/>
                                            </p:txEl>
                                          </p:spTgt>
                                        </p:tgtEl>
                                        <p:attrNameLst>
                                          <p:attrName>style.visibility</p:attrName>
                                        </p:attrNameLst>
                                      </p:cBhvr>
                                      <p:to>
                                        <p:strVal val="visible"/>
                                      </p:to>
                                    </p:set>
                                    <p:animEffect transition="in" filter="fade">
                                      <p:cBhvr>
                                        <p:cTn id="10" dur="500"/>
                                        <p:tgtEl>
                                          <p:spTgt spid="6">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500"/>
                                        <p:tgtEl>
                                          <p:spTgt spid="6">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animEffect transition="in" filter="fade">
                                      <p:cBhvr>
                                        <p:cTn id="29"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Generating more sessions from Broadway events could</a:t>
            </a:r>
            <a:r>
              <a:rPr lang="en-US" dirty="0">
                <a:solidFill>
                  <a:srgbClr val="29BDBF"/>
                </a:solidFill>
              </a:rPr>
              <a:t> generate incremental results</a:t>
            </a:r>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okcciviccenter.com Google Analytics, July 1, 2021 – January 31, 2022 </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3" name="Picture 2">
            <a:extLst>
              <a:ext uri="{FF2B5EF4-FFF2-40B4-BE49-F238E27FC236}">
                <a16:creationId xmlns:a16="http://schemas.microsoft.com/office/drawing/2014/main" id="{9D5A684F-31B7-4435-B2C8-9902B2F73B8D}"/>
              </a:ext>
            </a:extLst>
          </p:cNvPr>
          <p:cNvPicPr>
            <a:picLocks noChangeAspect="1"/>
          </p:cNvPicPr>
          <p:nvPr/>
        </p:nvPicPr>
        <p:blipFill>
          <a:blip r:embed="rId3"/>
          <a:srcRect/>
          <a:stretch/>
        </p:blipFill>
        <p:spPr>
          <a:xfrm>
            <a:off x="1390915" y="1645660"/>
            <a:ext cx="10580358" cy="3657860"/>
          </a:xfrm>
          <a:prstGeom prst="rect">
            <a:avLst/>
          </a:prstGeom>
        </p:spPr>
      </p:pic>
      <p:sp>
        <p:nvSpPr>
          <p:cNvPr id="7" name="Rectangle 6">
            <a:extLst>
              <a:ext uri="{FF2B5EF4-FFF2-40B4-BE49-F238E27FC236}">
                <a16:creationId xmlns:a16="http://schemas.microsoft.com/office/drawing/2014/main" id="{1210B1F9-89F8-4A72-A05D-06143EDDC12B}"/>
              </a:ext>
            </a:extLst>
          </p:cNvPr>
          <p:cNvSpPr/>
          <p:nvPr/>
        </p:nvSpPr>
        <p:spPr>
          <a:xfrm>
            <a:off x="1390915" y="2567836"/>
            <a:ext cx="10580358" cy="1703539"/>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89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Are viewers being confused by messaging?</a:t>
            </a:r>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okcciviccenter.com Google Analytics, July 1, 2021 – January 31, 2022 </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9" name="Picture 8">
            <a:extLst>
              <a:ext uri="{FF2B5EF4-FFF2-40B4-BE49-F238E27FC236}">
                <a16:creationId xmlns:a16="http://schemas.microsoft.com/office/drawing/2014/main" id="{1F7CDEF3-EBA9-432D-B7F1-CB75E8ADEC65}"/>
              </a:ext>
            </a:extLst>
          </p:cNvPr>
          <p:cNvPicPr>
            <a:picLocks noChangeAspect="1"/>
          </p:cNvPicPr>
          <p:nvPr/>
        </p:nvPicPr>
        <p:blipFill>
          <a:blip r:embed="rId3"/>
          <a:stretch>
            <a:fillRect/>
          </a:stretch>
        </p:blipFill>
        <p:spPr>
          <a:xfrm>
            <a:off x="3764032" y="897484"/>
            <a:ext cx="4663936" cy="5063032"/>
          </a:xfrm>
          <a:prstGeom prst="rect">
            <a:avLst/>
          </a:prstGeom>
        </p:spPr>
      </p:pic>
      <p:sp>
        <p:nvSpPr>
          <p:cNvPr id="2" name="Arc 1">
            <a:extLst>
              <a:ext uri="{FF2B5EF4-FFF2-40B4-BE49-F238E27FC236}">
                <a16:creationId xmlns:a16="http://schemas.microsoft.com/office/drawing/2014/main" id="{FAF138A3-68AA-46B9-A8B1-2803830BEE3B}"/>
              </a:ext>
            </a:extLst>
          </p:cNvPr>
          <p:cNvSpPr/>
          <p:nvPr/>
        </p:nvSpPr>
        <p:spPr>
          <a:xfrm rot="1843853">
            <a:off x="2963186" y="913454"/>
            <a:ext cx="3355723" cy="3211053"/>
          </a:xfrm>
          <a:prstGeom prst="arc">
            <a:avLst>
              <a:gd name="adj1" fmla="val 10803366"/>
              <a:gd name="adj2" fmla="val 15304222"/>
            </a:avLst>
          </a:prstGeom>
          <a:ln w="76200">
            <a:solidFill>
              <a:srgbClr val="29BDB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E72E7863-1051-43CF-9653-3EF4FDE65432}"/>
              </a:ext>
            </a:extLst>
          </p:cNvPr>
          <p:cNvSpPr/>
          <p:nvPr/>
        </p:nvSpPr>
        <p:spPr>
          <a:xfrm rot="19756147" flipH="1">
            <a:off x="5942533" y="3449385"/>
            <a:ext cx="3355723" cy="3211053"/>
          </a:xfrm>
          <a:prstGeom prst="arc">
            <a:avLst>
              <a:gd name="adj1" fmla="val 10804505"/>
              <a:gd name="adj2" fmla="val 15304222"/>
            </a:avLst>
          </a:prstGeom>
          <a:ln w="76200">
            <a:solidFill>
              <a:srgbClr val="29BDB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7664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Not all channels drive direct sales, that’s okay</a:t>
            </a:r>
            <a:endParaRPr lang="en-US" dirty="0">
              <a:solidFill>
                <a:srgbClr val="29BDBF"/>
              </a:solidFill>
            </a:endParaRPr>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okcciviccenter.com Google Analytics, July 1, 2021 – January 31, 2022 </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3" name="Picture 2">
            <a:extLst>
              <a:ext uri="{FF2B5EF4-FFF2-40B4-BE49-F238E27FC236}">
                <a16:creationId xmlns:a16="http://schemas.microsoft.com/office/drawing/2014/main" id="{9D5A684F-31B7-4435-B2C8-9902B2F73B8D}"/>
              </a:ext>
            </a:extLst>
          </p:cNvPr>
          <p:cNvPicPr>
            <a:picLocks noChangeAspect="1"/>
          </p:cNvPicPr>
          <p:nvPr/>
        </p:nvPicPr>
        <p:blipFill>
          <a:blip r:embed="rId3"/>
          <a:srcRect/>
          <a:stretch/>
        </p:blipFill>
        <p:spPr>
          <a:xfrm>
            <a:off x="1434238" y="1668295"/>
            <a:ext cx="10493712" cy="3612589"/>
          </a:xfrm>
          <a:prstGeom prst="rect">
            <a:avLst/>
          </a:prstGeom>
        </p:spPr>
      </p:pic>
      <p:sp>
        <p:nvSpPr>
          <p:cNvPr id="7" name="Rectangle 6">
            <a:extLst>
              <a:ext uri="{FF2B5EF4-FFF2-40B4-BE49-F238E27FC236}">
                <a16:creationId xmlns:a16="http://schemas.microsoft.com/office/drawing/2014/main" id="{0D0D1705-4444-4723-A787-1C2FEAEA46E4}"/>
              </a:ext>
            </a:extLst>
          </p:cNvPr>
          <p:cNvSpPr/>
          <p:nvPr/>
        </p:nvSpPr>
        <p:spPr>
          <a:xfrm>
            <a:off x="1434238" y="2914870"/>
            <a:ext cx="10580358" cy="667574"/>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4627B96-6301-4B53-B8BD-68D8181E77F3}"/>
              </a:ext>
            </a:extLst>
          </p:cNvPr>
          <p:cNvSpPr/>
          <p:nvPr/>
        </p:nvSpPr>
        <p:spPr>
          <a:xfrm>
            <a:off x="1434238" y="3920647"/>
            <a:ext cx="10580358" cy="350728"/>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69C64DC-BD6A-4CF3-A33A-CB3EBFB4EDEC}"/>
              </a:ext>
            </a:extLst>
          </p:cNvPr>
          <p:cNvSpPr/>
          <p:nvPr/>
        </p:nvSpPr>
        <p:spPr>
          <a:xfrm>
            <a:off x="1434238" y="4580660"/>
            <a:ext cx="10580358" cy="350728"/>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73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xit" presetSubtype="0" fill="hold" grpId="1" nodeType="with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842C75-06D7-49B0-BED4-CC64ED692A9A}"/>
              </a:ext>
            </a:extLst>
          </p:cNvPr>
          <p:cNvSpPr/>
          <p:nvPr/>
        </p:nvSpPr>
        <p:spPr>
          <a:xfrm>
            <a:off x="1434238" y="2918564"/>
            <a:ext cx="10452987" cy="688932"/>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Why did Virginia’s </a:t>
            </a:r>
            <a:r>
              <a:rPr lang="en-US" dirty="0" err="1"/>
              <a:t>HooMail</a:t>
            </a:r>
            <a:r>
              <a:rPr lang="en-US" dirty="0"/>
              <a:t> on Jan 14 generate </a:t>
            </a:r>
            <a:r>
              <a:rPr lang="en-US" dirty="0">
                <a:solidFill>
                  <a:srgbClr val="29BDBF"/>
                </a:solidFill>
              </a:rPr>
              <a:t>more football deposits </a:t>
            </a:r>
            <a:r>
              <a:rPr lang="en-US" dirty="0"/>
              <a:t>than other emails?</a:t>
            </a:r>
            <a:endParaRPr lang="en-US" dirty="0">
              <a:solidFill>
                <a:srgbClr val="29BDBF"/>
              </a:solidFill>
            </a:endParaRPr>
          </a:p>
        </p:txBody>
      </p:sp>
      <p:sp>
        <p:nvSpPr>
          <p:cNvPr id="8" name="TextBox 7">
            <a:extLst>
              <a:ext uri="{FF2B5EF4-FFF2-40B4-BE49-F238E27FC236}">
                <a16:creationId xmlns:a16="http://schemas.microsoft.com/office/drawing/2014/main" id="{114876D6-7197-409A-BDD1-ADE765E01098}"/>
              </a:ext>
            </a:extLst>
          </p:cNvPr>
          <p:cNvSpPr txBox="1"/>
          <p:nvPr/>
        </p:nvSpPr>
        <p:spPr>
          <a:xfrm>
            <a:off x="6731000" y="6366933"/>
            <a:ext cx="5156225" cy="307777"/>
          </a:xfrm>
          <a:prstGeom prst="rect">
            <a:avLst/>
          </a:prstGeom>
          <a:noFill/>
        </p:spPr>
        <p:txBody>
          <a:bodyPr wrap="square" rtlCol="0">
            <a:spAutoFit/>
          </a:bodyPr>
          <a:lstStyle/>
          <a:p>
            <a:r>
              <a:rPr lang="en-US" sz="1400" dirty="0">
                <a:solidFill>
                  <a:schemeClr val="bg1">
                    <a:lumMod val="65000"/>
                  </a:schemeClr>
                </a:solidFill>
              </a:rPr>
              <a:t>virginiasports.com Google Analytics, Jan 1, 2022 – February 2, 2022 </a:t>
            </a:r>
          </a:p>
        </p:txBody>
      </p:sp>
      <p:pic>
        <p:nvPicPr>
          <p:cNvPr id="3" name="Picture 2">
            <a:extLst>
              <a:ext uri="{FF2B5EF4-FFF2-40B4-BE49-F238E27FC236}">
                <a16:creationId xmlns:a16="http://schemas.microsoft.com/office/drawing/2014/main" id="{9D5A684F-31B7-4435-B2C8-9902B2F73B8D}"/>
              </a:ext>
            </a:extLst>
          </p:cNvPr>
          <p:cNvPicPr>
            <a:picLocks noChangeAspect="1"/>
          </p:cNvPicPr>
          <p:nvPr/>
        </p:nvPicPr>
        <p:blipFill>
          <a:blip r:embed="rId3"/>
          <a:srcRect/>
          <a:stretch/>
        </p:blipFill>
        <p:spPr>
          <a:xfrm>
            <a:off x="1434238" y="2493617"/>
            <a:ext cx="10493712" cy="1961945"/>
          </a:xfrm>
          <a:prstGeom prst="rect">
            <a:avLst/>
          </a:prstGeom>
        </p:spPr>
      </p:pic>
    </p:spTree>
    <p:extLst>
      <p:ext uri="{BB962C8B-B14F-4D97-AF65-F5344CB8AC3E}">
        <p14:creationId xmlns:p14="http://schemas.microsoft.com/office/powerpoint/2010/main" val="887879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62A2FC8-3476-4B7F-9D72-2BE525935DC4}"/>
              </a:ext>
            </a:extLst>
          </p:cNvPr>
          <p:cNvPicPr>
            <a:picLocks noGrp="1" noChangeAspect="1"/>
          </p:cNvPicPr>
          <p:nvPr>
            <p:ph sz="half" idx="1"/>
          </p:nvPr>
        </p:nvPicPr>
        <p:blipFill>
          <a:blip r:embed="rId3"/>
          <a:stretch>
            <a:fillRect/>
          </a:stretch>
        </p:blipFill>
        <p:spPr>
          <a:xfrm>
            <a:off x="2605414" y="937200"/>
            <a:ext cx="2657692" cy="5852160"/>
          </a:xfrm>
        </p:spPr>
      </p:pic>
      <p:pic>
        <p:nvPicPr>
          <p:cNvPr id="8" name="Content Placeholder 7">
            <a:extLst>
              <a:ext uri="{FF2B5EF4-FFF2-40B4-BE49-F238E27FC236}">
                <a16:creationId xmlns:a16="http://schemas.microsoft.com/office/drawing/2014/main" id="{5B072A6F-2430-455F-B50F-612D1DCE47D1}"/>
              </a:ext>
            </a:extLst>
          </p:cNvPr>
          <p:cNvPicPr>
            <a:picLocks noGrp="1" noChangeAspect="1"/>
          </p:cNvPicPr>
          <p:nvPr>
            <p:ph sz="half" idx="2"/>
          </p:nvPr>
        </p:nvPicPr>
        <p:blipFill>
          <a:blip r:embed="rId4"/>
          <a:srcRect/>
          <a:stretch/>
        </p:blipFill>
        <p:spPr>
          <a:xfrm>
            <a:off x="7890206" y="937968"/>
            <a:ext cx="2648268" cy="5850624"/>
          </a:xfrm>
        </p:spPr>
      </p:pic>
      <p:sp>
        <p:nvSpPr>
          <p:cNvPr id="4" name="Title 3">
            <a:extLst>
              <a:ext uri="{FF2B5EF4-FFF2-40B4-BE49-F238E27FC236}">
                <a16:creationId xmlns:a16="http://schemas.microsoft.com/office/drawing/2014/main" id="{73104635-53C7-594B-B6C1-95B05E947D65}"/>
              </a:ext>
            </a:extLst>
          </p:cNvPr>
          <p:cNvSpPr>
            <a:spLocks noGrp="1"/>
          </p:cNvSpPr>
          <p:nvPr>
            <p:ph type="title"/>
          </p:nvPr>
        </p:nvSpPr>
        <p:spPr>
          <a:xfrm>
            <a:off x="1920240" y="137160"/>
            <a:ext cx="9966959" cy="1325563"/>
          </a:xfrm>
        </p:spPr>
        <p:txBody>
          <a:bodyPr/>
          <a:lstStyle/>
          <a:p>
            <a:r>
              <a:rPr lang="en-US" dirty="0">
                <a:solidFill>
                  <a:srgbClr val="29BDBF"/>
                </a:solidFill>
              </a:rPr>
              <a:t>Small changes </a:t>
            </a:r>
            <a:r>
              <a:rPr lang="en-US" dirty="0"/>
              <a:t>can generate incremental results</a:t>
            </a:r>
          </a:p>
        </p:txBody>
      </p:sp>
      <p:sp>
        <p:nvSpPr>
          <p:cNvPr id="2" name="TextBox 1">
            <a:extLst>
              <a:ext uri="{FF2B5EF4-FFF2-40B4-BE49-F238E27FC236}">
                <a16:creationId xmlns:a16="http://schemas.microsoft.com/office/drawing/2014/main" id="{BC13E16D-826F-42BF-AA98-4BA6D4DA9174}"/>
              </a:ext>
            </a:extLst>
          </p:cNvPr>
          <p:cNvSpPr txBox="1"/>
          <p:nvPr/>
        </p:nvSpPr>
        <p:spPr>
          <a:xfrm>
            <a:off x="5693571" y="2823924"/>
            <a:ext cx="1766170" cy="1039356"/>
          </a:xfrm>
          <a:prstGeom prst="leftArrow">
            <a:avLst/>
          </a:prstGeom>
          <a:solidFill>
            <a:srgbClr val="29BDBF">
              <a:alpha val="75000"/>
            </a:srgbClr>
          </a:solidFill>
          <a:ln w="28575">
            <a:noFill/>
          </a:ln>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Jan 7</a:t>
            </a:r>
          </a:p>
        </p:txBody>
      </p:sp>
      <p:sp>
        <p:nvSpPr>
          <p:cNvPr id="7" name="TextBox 6">
            <a:extLst>
              <a:ext uri="{FF2B5EF4-FFF2-40B4-BE49-F238E27FC236}">
                <a16:creationId xmlns:a16="http://schemas.microsoft.com/office/drawing/2014/main" id="{6B8F83DC-367E-4321-A3B8-9491669898B0}"/>
              </a:ext>
            </a:extLst>
          </p:cNvPr>
          <p:cNvSpPr txBox="1"/>
          <p:nvPr/>
        </p:nvSpPr>
        <p:spPr>
          <a:xfrm>
            <a:off x="5693571" y="3863280"/>
            <a:ext cx="1766170" cy="1039356"/>
          </a:xfrm>
          <a:prstGeom prst="rightArrow">
            <a:avLst/>
          </a:prstGeom>
          <a:solidFill>
            <a:srgbClr val="29BDBF">
              <a:alpha val="75000"/>
            </a:srgbClr>
          </a:solidFill>
          <a:ln w="38100">
            <a:noFill/>
          </a:ln>
        </p:spPr>
        <p:txBody>
          <a:bodyPr wrap="square" rtlCol="0">
            <a:spAutoFit/>
          </a:bodyPr>
          <a:lstStyle/>
          <a:p>
            <a:pPr algn="r"/>
            <a:r>
              <a:rPr lang="en-US" sz="2800" dirty="0">
                <a:solidFill>
                  <a:schemeClr val="bg1"/>
                </a:solidFill>
                <a:latin typeface="Arial" panose="020B0604020202020204" pitchFamily="34" charset="0"/>
                <a:cs typeface="Arial" panose="020B0604020202020204" pitchFamily="34" charset="0"/>
              </a:rPr>
              <a:t>Jan 14</a:t>
            </a:r>
          </a:p>
        </p:txBody>
      </p:sp>
    </p:spTree>
    <p:extLst>
      <p:ext uri="{BB962C8B-B14F-4D97-AF65-F5344CB8AC3E}">
        <p14:creationId xmlns:p14="http://schemas.microsoft.com/office/powerpoint/2010/main" val="2218566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5422FA-2B27-49A4-8B01-9D93938FEAC9}"/>
              </a:ext>
            </a:extLst>
          </p:cNvPr>
          <p:cNvPicPr>
            <a:picLocks noGrp="1" noChangeAspect="1"/>
          </p:cNvPicPr>
          <p:nvPr>
            <p:ph idx="1"/>
          </p:nvPr>
        </p:nvPicPr>
        <p:blipFill>
          <a:blip r:embed="rId3"/>
          <a:srcRect/>
          <a:stretch/>
        </p:blipFill>
        <p:spPr>
          <a:xfrm>
            <a:off x="1950829" y="2007089"/>
            <a:ext cx="9712742" cy="2843821"/>
          </a:xfrm>
        </p:spPr>
      </p:pic>
      <p:sp>
        <p:nvSpPr>
          <p:cNvPr id="2" name="Title 1">
            <a:extLst>
              <a:ext uri="{FF2B5EF4-FFF2-40B4-BE49-F238E27FC236}">
                <a16:creationId xmlns:a16="http://schemas.microsoft.com/office/drawing/2014/main" id="{3C28383C-D4E2-0D43-B9FF-3010174048D0}"/>
              </a:ext>
            </a:extLst>
          </p:cNvPr>
          <p:cNvSpPr>
            <a:spLocks noGrp="1"/>
          </p:cNvSpPr>
          <p:nvPr>
            <p:ph type="title"/>
          </p:nvPr>
        </p:nvSpPr>
        <p:spPr/>
        <p:txBody>
          <a:bodyPr/>
          <a:lstStyle/>
          <a:p>
            <a:r>
              <a:rPr lang="en-US" dirty="0"/>
              <a:t>Michigan’s Football Single Tickets campaign uncovered </a:t>
            </a:r>
            <a:r>
              <a:rPr lang="en-US" dirty="0">
                <a:solidFill>
                  <a:srgbClr val="BF74DD"/>
                </a:solidFill>
              </a:rPr>
              <a:t>new opportunities </a:t>
            </a:r>
            <a:r>
              <a:rPr lang="en-US" dirty="0"/>
              <a:t>for growth</a:t>
            </a:r>
          </a:p>
        </p:txBody>
      </p:sp>
      <p:sp>
        <p:nvSpPr>
          <p:cNvPr id="6" name="TextBox 5">
            <a:extLst>
              <a:ext uri="{FF2B5EF4-FFF2-40B4-BE49-F238E27FC236}">
                <a16:creationId xmlns:a16="http://schemas.microsoft.com/office/drawing/2014/main" id="{E8FBC145-4EE1-4DF1-958C-3FC35AFE50DA}"/>
              </a:ext>
            </a:extLst>
          </p:cNvPr>
          <p:cNvSpPr txBox="1"/>
          <p:nvPr/>
        </p:nvSpPr>
        <p:spPr>
          <a:xfrm>
            <a:off x="6731000" y="6366933"/>
            <a:ext cx="5156225" cy="307777"/>
          </a:xfrm>
          <a:prstGeom prst="rect">
            <a:avLst/>
          </a:prstGeom>
          <a:noFill/>
        </p:spPr>
        <p:txBody>
          <a:bodyPr wrap="square" rtlCol="0">
            <a:spAutoFit/>
          </a:bodyPr>
          <a:lstStyle/>
          <a:p>
            <a:pPr algn="r"/>
            <a:r>
              <a:rPr lang="en-US" sz="1400" dirty="0">
                <a:solidFill>
                  <a:schemeClr val="bg1">
                    <a:lumMod val="65000"/>
                  </a:schemeClr>
                </a:solidFill>
              </a:rPr>
              <a:t>mgoblue.com Google Analytics, July 1, 2021 – November 27, 2022 </a:t>
            </a:r>
          </a:p>
        </p:txBody>
      </p:sp>
    </p:spTree>
    <p:extLst>
      <p:ext uri="{BB962C8B-B14F-4D97-AF65-F5344CB8AC3E}">
        <p14:creationId xmlns:p14="http://schemas.microsoft.com/office/powerpoint/2010/main" val="3751955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5422FA-2B27-49A4-8B01-9D93938FEAC9}"/>
              </a:ext>
            </a:extLst>
          </p:cNvPr>
          <p:cNvPicPr>
            <a:picLocks noGrp="1" noChangeAspect="1"/>
          </p:cNvPicPr>
          <p:nvPr>
            <p:ph idx="1"/>
          </p:nvPr>
        </p:nvPicPr>
        <p:blipFill>
          <a:blip r:embed="rId3"/>
          <a:srcRect/>
          <a:stretch/>
        </p:blipFill>
        <p:spPr>
          <a:xfrm>
            <a:off x="1554163" y="2546337"/>
            <a:ext cx="10506075" cy="1765326"/>
          </a:xfrm>
        </p:spPr>
      </p:pic>
      <p:sp>
        <p:nvSpPr>
          <p:cNvPr id="2" name="Title 1">
            <a:extLst>
              <a:ext uri="{FF2B5EF4-FFF2-40B4-BE49-F238E27FC236}">
                <a16:creationId xmlns:a16="http://schemas.microsoft.com/office/drawing/2014/main" id="{3C28383C-D4E2-0D43-B9FF-3010174048D0}"/>
              </a:ext>
            </a:extLst>
          </p:cNvPr>
          <p:cNvSpPr>
            <a:spLocks noGrp="1"/>
          </p:cNvSpPr>
          <p:nvPr>
            <p:ph type="title"/>
          </p:nvPr>
        </p:nvSpPr>
        <p:spPr/>
        <p:txBody>
          <a:bodyPr/>
          <a:lstStyle/>
          <a:p>
            <a:r>
              <a:rPr lang="en-US" dirty="0"/>
              <a:t>Organic social </a:t>
            </a:r>
            <a:r>
              <a:rPr lang="en-US" dirty="0">
                <a:solidFill>
                  <a:srgbClr val="BF74DD"/>
                </a:solidFill>
              </a:rPr>
              <a:t>can drive action and revenue</a:t>
            </a:r>
          </a:p>
        </p:txBody>
      </p:sp>
      <p:sp>
        <p:nvSpPr>
          <p:cNvPr id="4" name="TextBox 3">
            <a:extLst>
              <a:ext uri="{FF2B5EF4-FFF2-40B4-BE49-F238E27FC236}">
                <a16:creationId xmlns:a16="http://schemas.microsoft.com/office/drawing/2014/main" id="{D834CF2F-4589-4EC1-BDEF-EB1B56EA6A47}"/>
              </a:ext>
            </a:extLst>
          </p:cNvPr>
          <p:cNvSpPr txBox="1"/>
          <p:nvPr/>
        </p:nvSpPr>
        <p:spPr>
          <a:xfrm>
            <a:off x="6731000" y="6366933"/>
            <a:ext cx="5156225" cy="307777"/>
          </a:xfrm>
          <a:prstGeom prst="rect">
            <a:avLst/>
          </a:prstGeom>
          <a:noFill/>
        </p:spPr>
        <p:txBody>
          <a:bodyPr wrap="square" rtlCol="0">
            <a:spAutoFit/>
          </a:bodyPr>
          <a:lstStyle/>
          <a:p>
            <a:pPr algn="r"/>
            <a:r>
              <a:rPr lang="en-US" sz="1400" dirty="0">
                <a:solidFill>
                  <a:schemeClr val="bg1">
                    <a:lumMod val="65000"/>
                  </a:schemeClr>
                </a:solidFill>
              </a:rPr>
              <a:t>mgoblue.com Google Analytics, July 1, 2021 – November 27, 2022 </a:t>
            </a:r>
          </a:p>
        </p:txBody>
      </p:sp>
    </p:spTree>
    <p:extLst>
      <p:ext uri="{BB962C8B-B14F-4D97-AF65-F5344CB8AC3E}">
        <p14:creationId xmlns:p14="http://schemas.microsoft.com/office/powerpoint/2010/main" val="4061797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383C-D4E2-0D43-B9FF-3010174048D0}"/>
              </a:ext>
            </a:extLst>
          </p:cNvPr>
          <p:cNvSpPr>
            <a:spLocks noGrp="1"/>
          </p:cNvSpPr>
          <p:nvPr>
            <p:ph type="title"/>
          </p:nvPr>
        </p:nvSpPr>
        <p:spPr/>
        <p:txBody>
          <a:bodyPr/>
          <a:lstStyle/>
          <a:p>
            <a:r>
              <a:rPr lang="en-US" dirty="0"/>
              <a:t>Organic social examples</a:t>
            </a:r>
          </a:p>
        </p:txBody>
      </p:sp>
      <p:sp>
        <p:nvSpPr>
          <p:cNvPr id="4" name="TextBox 3">
            <a:extLst>
              <a:ext uri="{FF2B5EF4-FFF2-40B4-BE49-F238E27FC236}">
                <a16:creationId xmlns:a16="http://schemas.microsoft.com/office/drawing/2014/main" id="{D834CF2F-4589-4EC1-BDEF-EB1B56EA6A47}"/>
              </a:ext>
            </a:extLst>
          </p:cNvPr>
          <p:cNvSpPr txBox="1"/>
          <p:nvPr/>
        </p:nvSpPr>
        <p:spPr>
          <a:xfrm>
            <a:off x="6731000" y="6366933"/>
            <a:ext cx="5156225" cy="307777"/>
          </a:xfrm>
          <a:prstGeom prst="rect">
            <a:avLst/>
          </a:prstGeom>
          <a:noFill/>
        </p:spPr>
        <p:txBody>
          <a:bodyPr wrap="square" rtlCol="0">
            <a:spAutoFit/>
          </a:bodyPr>
          <a:lstStyle/>
          <a:p>
            <a:pPr algn="r"/>
            <a:r>
              <a:rPr lang="en-US" sz="1400" dirty="0">
                <a:solidFill>
                  <a:schemeClr val="bg1">
                    <a:lumMod val="65000"/>
                  </a:schemeClr>
                </a:solidFill>
              </a:rPr>
              <a:t>mgoblue.com Google Analytics, July 1, 2021 – November 27, 2022 </a:t>
            </a:r>
          </a:p>
        </p:txBody>
      </p:sp>
      <p:pic>
        <p:nvPicPr>
          <p:cNvPr id="8" name="Content Placeholder 7" descr="Graphical user interface, website&#10;&#10;Description automatically generated">
            <a:extLst>
              <a:ext uri="{FF2B5EF4-FFF2-40B4-BE49-F238E27FC236}">
                <a16:creationId xmlns:a16="http://schemas.microsoft.com/office/drawing/2014/main" id="{36155203-60E7-43E3-B62C-721A45248A66}"/>
              </a:ext>
            </a:extLst>
          </p:cNvPr>
          <p:cNvPicPr>
            <a:picLocks noGrp="1" noChangeAspect="1"/>
          </p:cNvPicPr>
          <p:nvPr>
            <p:ph idx="1"/>
          </p:nvPr>
        </p:nvPicPr>
        <p:blipFill>
          <a:blip r:embed="rId3"/>
          <a:stretch>
            <a:fillRect/>
          </a:stretch>
        </p:blipFill>
        <p:spPr>
          <a:xfrm>
            <a:off x="5290187" y="1670659"/>
            <a:ext cx="3181744" cy="3847553"/>
          </a:xfrm>
        </p:spPr>
      </p:pic>
      <p:pic>
        <p:nvPicPr>
          <p:cNvPr id="14" name="Picture 13" descr="Graphical user interface, website&#10;&#10;Description automatically generated">
            <a:extLst>
              <a:ext uri="{FF2B5EF4-FFF2-40B4-BE49-F238E27FC236}">
                <a16:creationId xmlns:a16="http://schemas.microsoft.com/office/drawing/2014/main" id="{C68E0607-CF20-44EC-AD41-F89E063207A3}"/>
              </a:ext>
            </a:extLst>
          </p:cNvPr>
          <p:cNvPicPr>
            <a:picLocks noChangeAspect="1"/>
          </p:cNvPicPr>
          <p:nvPr/>
        </p:nvPicPr>
        <p:blipFill>
          <a:blip r:embed="rId4"/>
          <a:stretch>
            <a:fillRect/>
          </a:stretch>
        </p:blipFill>
        <p:spPr>
          <a:xfrm>
            <a:off x="8732702" y="1670659"/>
            <a:ext cx="3061927" cy="3847553"/>
          </a:xfrm>
          <a:prstGeom prst="rect">
            <a:avLst/>
          </a:prstGeom>
        </p:spPr>
      </p:pic>
      <p:grpSp>
        <p:nvGrpSpPr>
          <p:cNvPr id="19" name="Group 18">
            <a:extLst>
              <a:ext uri="{FF2B5EF4-FFF2-40B4-BE49-F238E27FC236}">
                <a16:creationId xmlns:a16="http://schemas.microsoft.com/office/drawing/2014/main" id="{692EAB98-5BEF-4147-A338-090CE021841B}"/>
              </a:ext>
            </a:extLst>
          </p:cNvPr>
          <p:cNvGrpSpPr/>
          <p:nvPr/>
        </p:nvGrpSpPr>
        <p:grpSpPr>
          <a:xfrm>
            <a:off x="1661269" y="1670659"/>
            <a:ext cx="3368146" cy="3847553"/>
            <a:chOff x="853640" y="2140968"/>
            <a:chExt cx="4261307" cy="4867843"/>
          </a:xfrm>
        </p:grpSpPr>
        <p:pic>
          <p:nvPicPr>
            <p:cNvPr id="10" name="Picture 9" descr="Graphical user interface, website&#10;&#10;Description automatically generated">
              <a:extLst>
                <a:ext uri="{FF2B5EF4-FFF2-40B4-BE49-F238E27FC236}">
                  <a16:creationId xmlns:a16="http://schemas.microsoft.com/office/drawing/2014/main" id="{F62CD39E-D803-4DBC-A579-5879DD9AB0D4}"/>
                </a:ext>
              </a:extLst>
            </p:cNvPr>
            <p:cNvPicPr>
              <a:picLocks noChangeAspect="1"/>
            </p:cNvPicPr>
            <p:nvPr/>
          </p:nvPicPr>
          <p:blipFill>
            <a:blip r:embed="rId5"/>
            <a:stretch>
              <a:fillRect/>
            </a:stretch>
          </p:blipFill>
          <p:spPr>
            <a:xfrm>
              <a:off x="853640" y="2140968"/>
              <a:ext cx="4261307" cy="4867843"/>
            </a:xfrm>
            <a:prstGeom prst="rect">
              <a:avLst/>
            </a:prstGeom>
          </p:spPr>
        </p:pic>
        <p:sp>
          <p:nvSpPr>
            <p:cNvPr id="17" name="Rectangle 16">
              <a:extLst>
                <a:ext uri="{FF2B5EF4-FFF2-40B4-BE49-F238E27FC236}">
                  <a16:creationId xmlns:a16="http://schemas.microsoft.com/office/drawing/2014/main" id="{3FA2272B-CA9C-4F6E-B8E7-4B602650E781}"/>
                </a:ext>
              </a:extLst>
            </p:cNvPr>
            <p:cNvSpPr/>
            <p:nvPr/>
          </p:nvSpPr>
          <p:spPr>
            <a:xfrm>
              <a:off x="2984293" y="5710238"/>
              <a:ext cx="1003484" cy="214051"/>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34692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4911FE4-B857-455B-9A83-D4F8D77F46AD}"/>
              </a:ext>
            </a:extLst>
          </p:cNvPr>
          <p:cNvSpPr>
            <a:spLocks noGrp="1"/>
          </p:cNvSpPr>
          <p:nvPr>
            <p:ph sz="half" idx="1"/>
          </p:nvPr>
        </p:nvSpPr>
        <p:spPr/>
        <p:txBody>
          <a:bodyPr>
            <a:normAutofit/>
          </a:bodyPr>
          <a:lstStyle/>
          <a:p>
            <a:pPr marL="0" indent="0" algn="ctr">
              <a:buNone/>
            </a:pPr>
            <a:r>
              <a:rPr lang="en-US" dirty="0"/>
              <a:t>One text sent on Michigan’s “Digital Day” for Football Singles</a:t>
            </a:r>
          </a:p>
          <a:p>
            <a:pPr marL="0" indent="0" algn="ctr">
              <a:buNone/>
            </a:pPr>
            <a:endParaRPr lang="en-US" dirty="0"/>
          </a:p>
          <a:p>
            <a:pPr marL="0" indent="0" algn="ctr">
              <a:buNone/>
            </a:pPr>
            <a:r>
              <a:rPr lang="en-US" dirty="0"/>
              <a:t>Over 2,000 sessions </a:t>
            </a:r>
          </a:p>
          <a:p>
            <a:pPr marL="0" indent="0" algn="ctr">
              <a:buNone/>
            </a:pPr>
            <a:endParaRPr lang="en-US" dirty="0"/>
          </a:p>
          <a:p>
            <a:pPr marL="0" indent="0" algn="ctr">
              <a:buNone/>
            </a:pPr>
            <a:r>
              <a:rPr lang="en-US" dirty="0"/>
              <a:t>Conversion rate over 5%</a:t>
            </a:r>
          </a:p>
          <a:p>
            <a:pPr marL="0" indent="0" algn="ctr">
              <a:buNone/>
            </a:pPr>
            <a:endParaRPr lang="en-US" dirty="0"/>
          </a:p>
          <a:p>
            <a:pPr marL="0" indent="0" algn="ctr">
              <a:buNone/>
            </a:pPr>
            <a:r>
              <a:rPr lang="en-US" dirty="0"/>
              <a:t>More than $37K attributed revenue</a:t>
            </a:r>
          </a:p>
          <a:p>
            <a:pPr marL="0" indent="0">
              <a:buNone/>
            </a:pPr>
            <a:endParaRPr lang="en-US" dirty="0"/>
          </a:p>
        </p:txBody>
      </p:sp>
      <p:pic>
        <p:nvPicPr>
          <p:cNvPr id="11" name="Content Placeholder 10" descr="Graphical user interface, text, application, chat or text message&#10;&#10;Description automatically generated">
            <a:extLst>
              <a:ext uri="{FF2B5EF4-FFF2-40B4-BE49-F238E27FC236}">
                <a16:creationId xmlns:a16="http://schemas.microsoft.com/office/drawing/2014/main" id="{44E65C50-B920-4FC5-BB33-8C31CAA06B0D}"/>
              </a:ext>
            </a:extLst>
          </p:cNvPr>
          <p:cNvPicPr>
            <a:picLocks noGrp="1" noChangeAspect="1"/>
          </p:cNvPicPr>
          <p:nvPr>
            <p:ph sz="half" idx="2"/>
          </p:nvPr>
        </p:nvPicPr>
        <p:blipFill>
          <a:blip r:embed="rId3"/>
          <a:stretch>
            <a:fillRect/>
          </a:stretch>
        </p:blipFill>
        <p:spPr>
          <a:xfrm>
            <a:off x="8106806" y="1003018"/>
            <a:ext cx="2404611" cy="5203825"/>
          </a:xfrm>
        </p:spPr>
      </p:pic>
      <p:sp>
        <p:nvSpPr>
          <p:cNvPr id="2" name="Title 1">
            <a:extLst>
              <a:ext uri="{FF2B5EF4-FFF2-40B4-BE49-F238E27FC236}">
                <a16:creationId xmlns:a16="http://schemas.microsoft.com/office/drawing/2014/main" id="{3C28383C-D4E2-0D43-B9FF-3010174048D0}"/>
              </a:ext>
            </a:extLst>
          </p:cNvPr>
          <p:cNvSpPr>
            <a:spLocks noGrp="1"/>
          </p:cNvSpPr>
          <p:nvPr>
            <p:ph type="title"/>
          </p:nvPr>
        </p:nvSpPr>
        <p:spPr/>
        <p:txBody>
          <a:bodyPr/>
          <a:lstStyle/>
          <a:p>
            <a:r>
              <a:rPr lang="en-US" dirty="0">
                <a:solidFill>
                  <a:srgbClr val="BF74DD"/>
                </a:solidFill>
              </a:rPr>
              <a:t>Timely </a:t>
            </a:r>
            <a:r>
              <a:rPr lang="en-US" dirty="0"/>
              <a:t>text efforts can be valuable</a:t>
            </a:r>
          </a:p>
        </p:txBody>
      </p:sp>
      <p:sp>
        <p:nvSpPr>
          <p:cNvPr id="6" name="TextBox 5">
            <a:extLst>
              <a:ext uri="{FF2B5EF4-FFF2-40B4-BE49-F238E27FC236}">
                <a16:creationId xmlns:a16="http://schemas.microsoft.com/office/drawing/2014/main" id="{374053BC-6B55-49EF-AC03-2EDF728F29C3}"/>
              </a:ext>
            </a:extLst>
          </p:cNvPr>
          <p:cNvSpPr txBox="1"/>
          <p:nvPr/>
        </p:nvSpPr>
        <p:spPr>
          <a:xfrm>
            <a:off x="6731000" y="6366933"/>
            <a:ext cx="5156225" cy="307777"/>
          </a:xfrm>
          <a:prstGeom prst="rect">
            <a:avLst/>
          </a:prstGeom>
          <a:noFill/>
        </p:spPr>
        <p:txBody>
          <a:bodyPr wrap="square" rtlCol="0">
            <a:spAutoFit/>
          </a:bodyPr>
          <a:lstStyle/>
          <a:p>
            <a:pPr algn="r"/>
            <a:r>
              <a:rPr lang="en-US" sz="1400" dirty="0">
                <a:solidFill>
                  <a:schemeClr val="bg1">
                    <a:lumMod val="65000"/>
                  </a:schemeClr>
                </a:solidFill>
              </a:rPr>
              <a:t>mgoblue.com Google Analytics, July 1, 2021 – November 27, 2022 </a:t>
            </a:r>
          </a:p>
        </p:txBody>
      </p:sp>
    </p:spTree>
    <p:extLst>
      <p:ext uri="{BB962C8B-B14F-4D97-AF65-F5344CB8AC3E}">
        <p14:creationId xmlns:p14="http://schemas.microsoft.com/office/powerpoint/2010/main" val="357957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383C-D4E2-0D43-B9FF-3010174048D0}"/>
              </a:ext>
            </a:extLst>
          </p:cNvPr>
          <p:cNvSpPr>
            <a:spLocks noGrp="1"/>
          </p:cNvSpPr>
          <p:nvPr>
            <p:ph type="title"/>
          </p:nvPr>
        </p:nvSpPr>
        <p:spPr/>
        <p:txBody>
          <a:bodyPr/>
          <a:lstStyle/>
          <a:p>
            <a:r>
              <a:rPr lang="en-US" dirty="0"/>
              <a:t>Find how best to </a:t>
            </a:r>
            <a:r>
              <a:rPr lang="en-US" dirty="0">
                <a:solidFill>
                  <a:srgbClr val="BF74DD"/>
                </a:solidFill>
              </a:rPr>
              <a:t>leverage your app </a:t>
            </a:r>
            <a:r>
              <a:rPr lang="en-US" dirty="0"/>
              <a:t>notifications</a:t>
            </a:r>
          </a:p>
        </p:txBody>
      </p:sp>
      <p:pic>
        <p:nvPicPr>
          <p:cNvPr id="6" name="Content Placeholder 5">
            <a:extLst>
              <a:ext uri="{FF2B5EF4-FFF2-40B4-BE49-F238E27FC236}">
                <a16:creationId xmlns:a16="http://schemas.microsoft.com/office/drawing/2014/main" id="{C57C2CDE-3E96-4728-9921-D167BCE8EA13}"/>
              </a:ext>
            </a:extLst>
          </p:cNvPr>
          <p:cNvPicPr>
            <a:picLocks noGrp="1" noChangeAspect="1"/>
          </p:cNvPicPr>
          <p:nvPr>
            <p:ph idx="1"/>
          </p:nvPr>
        </p:nvPicPr>
        <p:blipFill>
          <a:blip r:embed="rId3"/>
          <a:srcRect/>
          <a:stretch/>
        </p:blipFill>
        <p:spPr>
          <a:xfrm>
            <a:off x="1381150" y="1605028"/>
            <a:ext cx="10506075" cy="3647943"/>
          </a:xfrm>
        </p:spPr>
      </p:pic>
      <p:sp>
        <p:nvSpPr>
          <p:cNvPr id="5" name="TextBox 4">
            <a:extLst>
              <a:ext uri="{FF2B5EF4-FFF2-40B4-BE49-F238E27FC236}">
                <a16:creationId xmlns:a16="http://schemas.microsoft.com/office/drawing/2014/main" id="{D2DCFC95-ECAC-4C79-97CE-0D9791DE2536}"/>
              </a:ext>
            </a:extLst>
          </p:cNvPr>
          <p:cNvSpPr txBox="1"/>
          <p:nvPr/>
        </p:nvSpPr>
        <p:spPr>
          <a:xfrm>
            <a:off x="6731000" y="6366933"/>
            <a:ext cx="5156225" cy="307777"/>
          </a:xfrm>
          <a:prstGeom prst="rect">
            <a:avLst/>
          </a:prstGeom>
          <a:noFill/>
        </p:spPr>
        <p:txBody>
          <a:bodyPr wrap="square" rtlCol="0">
            <a:spAutoFit/>
          </a:bodyPr>
          <a:lstStyle/>
          <a:p>
            <a:pPr algn="r"/>
            <a:r>
              <a:rPr lang="en-US" sz="1400" dirty="0">
                <a:solidFill>
                  <a:schemeClr val="bg1">
                    <a:lumMod val="65000"/>
                  </a:schemeClr>
                </a:solidFill>
              </a:rPr>
              <a:t>mgoblue.com Google Analytics, January 1, 2022 – February 14, 2022 </a:t>
            </a:r>
          </a:p>
        </p:txBody>
      </p:sp>
      <p:sp>
        <p:nvSpPr>
          <p:cNvPr id="7" name="Rectangle 6">
            <a:extLst>
              <a:ext uri="{FF2B5EF4-FFF2-40B4-BE49-F238E27FC236}">
                <a16:creationId xmlns:a16="http://schemas.microsoft.com/office/drawing/2014/main" id="{5C637577-BB0A-4DCA-BB5F-D3142C253C13}"/>
              </a:ext>
            </a:extLst>
          </p:cNvPr>
          <p:cNvSpPr/>
          <p:nvPr/>
        </p:nvSpPr>
        <p:spPr>
          <a:xfrm>
            <a:off x="5085567" y="1605028"/>
            <a:ext cx="1302707" cy="3647943"/>
          </a:xfrm>
          <a:prstGeom prst="rect">
            <a:avLst/>
          </a:prstGeom>
          <a:noFill/>
          <a:ln w="28575">
            <a:solidFill>
              <a:srgbClr val="BF74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9783D2-BF8B-4103-ACC9-64C75C8C18BD}"/>
              </a:ext>
            </a:extLst>
          </p:cNvPr>
          <p:cNvSpPr/>
          <p:nvPr/>
        </p:nvSpPr>
        <p:spPr>
          <a:xfrm>
            <a:off x="6634187" y="1605028"/>
            <a:ext cx="5208631" cy="3647943"/>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02B8743-8C76-464F-9F4D-EA967F321F38}"/>
              </a:ext>
            </a:extLst>
          </p:cNvPr>
          <p:cNvPicPr>
            <a:picLocks noChangeAspect="1"/>
          </p:cNvPicPr>
          <p:nvPr/>
        </p:nvPicPr>
        <p:blipFill>
          <a:blip r:embed="rId4"/>
          <a:stretch/>
        </p:blipFill>
        <p:spPr>
          <a:xfrm>
            <a:off x="6745810" y="2576685"/>
            <a:ext cx="4985384" cy="1501892"/>
          </a:xfrm>
          <a:prstGeom prst="rect">
            <a:avLst/>
          </a:prstGeom>
        </p:spPr>
      </p:pic>
    </p:spTree>
    <p:extLst>
      <p:ext uri="{BB962C8B-B14F-4D97-AF65-F5344CB8AC3E}">
        <p14:creationId xmlns:p14="http://schemas.microsoft.com/office/powerpoint/2010/main" val="231474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xit" presetSubtype="0" fill="hold" grpId="1" nodeType="with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383C-D4E2-0D43-B9FF-3010174048D0}"/>
              </a:ext>
            </a:extLst>
          </p:cNvPr>
          <p:cNvSpPr>
            <a:spLocks noGrp="1"/>
          </p:cNvSpPr>
          <p:nvPr>
            <p:ph type="title"/>
          </p:nvPr>
        </p:nvSpPr>
        <p:spPr/>
        <p:txBody>
          <a:bodyPr/>
          <a:lstStyle/>
          <a:p>
            <a:r>
              <a:rPr lang="en-US" dirty="0"/>
              <a:t>Content-focused emails </a:t>
            </a:r>
            <a:r>
              <a:rPr lang="en-US" dirty="0">
                <a:solidFill>
                  <a:srgbClr val="BF74DD"/>
                </a:solidFill>
              </a:rPr>
              <a:t>help sell tickets later</a:t>
            </a:r>
          </a:p>
        </p:txBody>
      </p:sp>
      <p:sp>
        <p:nvSpPr>
          <p:cNvPr id="5" name="TextBox 4">
            <a:extLst>
              <a:ext uri="{FF2B5EF4-FFF2-40B4-BE49-F238E27FC236}">
                <a16:creationId xmlns:a16="http://schemas.microsoft.com/office/drawing/2014/main" id="{D2DCFC95-ECAC-4C79-97CE-0D9791DE2536}"/>
              </a:ext>
            </a:extLst>
          </p:cNvPr>
          <p:cNvSpPr txBox="1"/>
          <p:nvPr/>
        </p:nvSpPr>
        <p:spPr>
          <a:xfrm>
            <a:off x="6731000" y="6366933"/>
            <a:ext cx="5156225" cy="307777"/>
          </a:xfrm>
          <a:prstGeom prst="rect">
            <a:avLst/>
          </a:prstGeom>
          <a:noFill/>
        </p:spPr>
        <p:txBody>
          <a:bodyPr wrap="square" rtlCol="0">
            <a:spAutoFit/>
          </a:bodyPr>
          <a:lstStyle/>
          <a:p>
            <a:pPr algn="r"/>
            <a:r>
              <a:rPr lang="en-US" sz="1400" dirty="0">
                <a:solidFill>
                  <a:schemeClr val="bg1">
                    <a:lumMod val="65000"/>
                  </a:schemeClr>
                </a:solidFill>
              </a:rPr>
              <a:t>mgoblue.com Google Analytics, January 1, 2022 – February 14, 2022 </a:t>
            </a:r>
          </a:p>
        </p:txBody>
      </p:sp>
      <p:pic>
        <p:nvPicPr>
          <p:cNvPr id="9" name="Content Placeholder 8">
            <a:extLst>
              <a:ext uri="{FF2B5EF4-FFF2-40B4-BE49-F238E27FC236}">
                <a16:creationId xmlns:a16="http://schemas.microsoft.com/office/drawing/2014/main" id="{94E42F75-ADE9-493E-9327-A8C120DBF728}"/>
              </a:ext>
            </a:extLst>
          </p:cNvPr>
          <p:cNvPicPr>
            <a:picLocks noGrp="1" noChangeAspect="1"/>
          </p:cNvPicPr>
          <p:nvPr>
            <p:ph idx="1"/>
          </p:nvPr>
        </p:nvPicPr>
        <p:blipFill>
          <a:blip r:embed="rId3"/>
          <a:srcRect/>
          <a:stretch/>
        </p:blipFill>
        <p:spPr>
          <a:xfrm>
            <a:off x="1621395" y="2313777"/>
            <a:ext cx="9935618" cy="2230445"/>
          </a:xfrm>
        </p:spPr>
      </p:pic>
      <p:sp>
        <p:nvSpPr>
          <p:cNvPr id="3" name="TextBox 2">
            <a:extLst>
              <a:ext uri="{FF2B5EF4-FFF2-40B4-BE49-F238E27FC236}">
                <a16:creationId xmlns:a16="http://schemas.microsoft.com/office/drawing/2014/main" id="{F121CA01-ABA8-47EB-90BA-312F69BC1B68}"/>
              </a:ext>
            </a:extLst>
          </p:cNvPr>
          <p:cNvSpPr txBox="1"/>
          <p:nvPr/>
        </p:nvSpPr>
        <p:spPr>
          <a:xfrm>
            <a:off x="1621395" y="4847573"/>
            <a:ext cx="9935618" cy="646331"/>
          </a:xfrm>
          <a:prstGeom prst="rect">
            <a:avLst/>
          </a:prstGeom>
          <a:noFill/>
        </p:spPr>
        <p:txBody>
          <a:bodyPr wrap="square" rtlCol="0">
            <a:spAutoFit/>
          </a:bodyPr>
          <a:lstStyle/>
          <a:p>
            <a:r>
              <a:rPr lang="en-US" dirty="0">
                <a:solidFill>
                  <a:schemeClr val="bg1"/>
                </a:solidFill>
              </a:rPr>
              <a:t>Assisted Conversions: </a:t>
            </a:r>
          </a:p>
          <a:p>
            <a:r>
              <a:rPr lang="en-US" dirty="0">
                <a:solidFill>
                  <a:schemeClr val="bg1"/>
                </a:solidFill>
              </a:rPr>
              <a:t>Conversions occurring with the source on the sales path, but when it is not the final interaction</a:t>
            </a:r>
          </a:p>
        </p:txBody>
      </p:sp>
    </p:spTree>
    <p:extLst>
      <p:ext uri="{BB962C8B-B14F-4D97-AF65-F5344CB8AC3E}">
        <p14:creationId xmlns:p14="http://schemas.microsoft.com/office/powerpoint/2010/main" val="3053732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Engaging fans with </a:t>
            </a:r>
            <a:r>
              <a:rPr lang="en-US" dirty="0">
                <a:solidFill>
                  <a:srgbClr val="29BDBF"/>
                </a:solidFill>
              </a:rPr>
              <a:t>timely relevant content </a:t>
            </a:r>
            <a:r>
              <a:rPr lang="en-US" dirty="0"/>
              <a:t>deepens your relationship</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3" name="Picture 2">
            <a:extLst>
              <a:ext uri="{FF2B5EF4-FFF2-40B4-BE49-F238E27FC236}">
                <a16:creationId xmlns:a16="http://schemas.microsoft.com/office/drawing/2014/main" id="{9D5A684F-31B7-4435-B2C8-9902B2F73B8D}"/>
              </a:ext>
            </a:extLst>
          </p:cNvPr>
          <p:cNvPicPr>
            <a:picLocks noChangeAspect="1"/>
          </p:cNvPicPr>
          <p:nvPr/>
        </p:nvPicPr>
        <p:blipFill rotWithShape="1">
          <a:blip r:embed="rId3"/>
          <a:srcRect b="34937"/>
          <a:stretch/>
        </p:blipFill>
        <p:spPr>
          <a:xfrm>
            <a:off x="1920240" y="1462724"/>
            <a:ext cx="3353218" cy="5259362"/>
          </a:xfrm>
          <a:prstGeom prst="rect">
            <a:avLst/>
          </a:prstGeom>
        </p:spPr>
      </p:pic>
      <p:sp>
        <p:nvSpPr>
          <p:cNvPr id="6" name="TextBox 5">
            <a:extLst>
              <a:ext uri="{FF2B5EF4-FFF2-40B4-BE49-F238E27FC236}">
                <a16:creationId xmlns:a16="http://schemas.microsoft.com/office/drawing/2014/main" id="{0C33E682-1804-47AB-9F2B-6BB82F1E6260}"/>
              </a:ext>
            </a:extLst>
          </p:cNvPr>
          <p:cNvSpPr txBox="1"/>
          <p:nvPr/>
        </p:nvSpPr>
        <p:spPr>
          <a:xfrm>
            <a:off x="6275540" y="6366933"/>
            <a:ext cx="5611685" cy="307777"/>
          </a:xfrm>
          <a:prstGeom prst="rect">
            <a:avLst/>
          </a:prstGeom>
          <a:noFill/>
        </p:spPr>
        <p:txBody>
          <a:bodyPr wrap="square" rtlCol="0">
            <a:spAutoFit/>
          </a:bodyPr>
          <a:lstStyle/>
          <a:p>
            <a:r>
              <a:rPr lang="en-US" sz="1400" dirty="0">
                <a:solidFill>
                  <a:schemeClr val="bg1">
                    <a:lumMod val="65000"/>
                  </a:schemeClr>
                </a:solidFill>
              </a:rPr>
              <a:t>hokiesports.com Google Analytics, September 1, 2021 – February 14, 2022 </a:t>
            </a:r>
          </a:p>
        </p:txBody>
      </p:sp>
      <p:pic>
        <p:nvPicPr>
          <p:cNvPr id="4" name="Picture 3">
            <a:extLst>
              <a:ext uri="{FF2B5EF4-FFF2-40B4-BE49-F238E27FC236}">
                <a16:creationId xmlns:a16="http://schemas.microsoft.com/office/drawing/2014/main" id="{B3AD1388-1717-48CE-B806-99FCCCED8A4F}"/>
              </a:ext>
            </a:extLst>
          </p:cNvPr>
          <p:cNvPicPr>
            <a:picLocks noChangeAspect="1"/>
          </p:cNvPicPr>
          <p:nvPr/>
        </p:nvPicPr>
        <p:blipFill>
          <a:blip r:embed="rId4"/>
          <a:stretch>
            <a:fillRect/>
          </a:stretch>
        </p:blipFill>
        <p:spPr>
          <a:xfrm>
            <a:off x="5889191" y="1444753"/>
            <a:ext cx="1831932" cy="3964488"/>
          </a:xfrm>
          <a:prstGeom prst="rect">
            <a:avLst/>
          </a:prstGeom>
        </p:spPr>
      </p:pic>
      <p:pic>
        <p:nvPicPr>
          <p:cNvPr id="9" name="Picture 8">
            <a:extLst>
              <a:ext uri="{FF2B5EF4-FFF2-40B4-BE49-F238E27FC236}">
                <a16:creationId xmlns:a16="http://schemas.microsoft.com/office/drawing/2014/main" id="{47F1A83F-34EB-4F33-9CBF-17E2338C394E}"/>
              </a:ext>
            </a:extLst>
          </p:cNvPr>
          <p:cNvPicPr>
            <a:picLocks noChangeAspect="1"/>
          </p:cNvPicPr>
          <p:nvPr/>
        </p:nvPicPr>
        <p:blipFill>
          <a:blip r:embed="rId5"/>
          <a:stretch>
            <a:fillRect/>
          </a:stretch>
        </p:blipFill>
        <p:spPr>
          <a:xfrm>
            <a:off x="7902202" y="1444752"/>
            <a:ext cx="1833784" cy="3968496"/>
          </a:xfrm>
          <a:prstGeom prst="rect">
            <a:avLst/>
          </a:prstGeom>
        </p:spPr>
      </p:pic>
      <p:pic>
        <p:nvPicPr>
          <p:cNvPr id="12" name="Picture 11">
            <a:extLst>
              <a:ext uri="{FF2B5EF4-FFF2-40B4-BE49-F238E27FC236}">
                <a16:creationId xmlns:a16="http://schemas.microsoft.com/office/drawing/2014/main" id="{AC1862BF-F579-441F-9C9C-8347D8527A86}"/>
              </a:ext>
            </a:extLst>
          </p:cNvPr>
          <p:cNvPicPr>
            <a:picLocks noChangeAspect="1"/>
          </p:cNvPicPr>
          <p:nvPr/>
        </p:nvPicPr>
        <p:blipFill>
          <a:blip r:embed="rId6"/>
          <a:stretch>
            <a:fillRect/>
          </a:stretch>
        </p:blipFill>
        <p:spPr>
          <a:xfrm>
            <a:off x="9917065" y="1444752"/>
            <a:ext cx="1833784" cy="3968496"/>
          </a:xfrm>
          <a:prstGeom prst="rect">
            <a:avLst/>
          </a:prstGeom>
        </p:spPr>
      </p:pic>
    </p:spTree>
    <p:extLst>
      <p:ext uri="{BB962C8B-B14F-4D97-AF65-F5344CB8AC3E}">
        <p14:creationId xmlns:p14="http://schemas.microsoft.com/office/powerpoint/2010/main" val="751706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Lookback content was consumed well by enthusiastic Hokie fans</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sp>
        <p:nvSpPr>
          <p:cNvPr id="6" name="TextBox 5">
            <a:extLst>
              <a:ext uri="{FF2B5EF4-FFF2-40B4-BE49-F238E27FC236}">
                <a16:creationId xmlns:a16="http://schemas.microsoft.com/office/drawing/2014/main" id="{0C33E682-1804-47AB-9F2B-6BB82F1E6260}"/>
              </a:ext>
            </a:extLst>
          </p:cNvPr>
          <p:cNvSpPr txBox="1"/>
          <p:nvPr/>
        </p:nvSpPr>
        <p:spPr>
          <a:xfrm>
            <a:off x="6275540" y="6366933"/>
            <a:ext cx="5611685" cy="307777"/>
          </a:xfrm>
          <a:prstGeom prst="rect">
            <a:avLst/>
          </a:prstGeom>
          <a:noFill/>
        </p:spPr>
        <p:txBody>
          <a:bodyPr wrap="square" rtlCol="0">
            <a:spAutoFit/>
          </a:bodyPr>
          <a:lstStyle/>
          <a:p>
            <a:r>
              <a:rPr lang="en-US" sz="1400" dirty="0">
                <a:solidFill>
                  <a:schemeClr val="bg1">
                    <a:lumMod val="65000"/>
                  </a:schemeClr>
                </a:solidFill>
              </a:rPr>
              <a:t>hokiesports.com Google Analytics, September 1, 2021 – February 14, 2022 </a:t>
            </a:r>
          </a:p>
        </p:txBody>
      </p:sp>
      <p:sp>
        <p:nvSpPr>
          <p:cNvPr id="15" name="Rectangle: Diagonal Corners Snipped 14">
            <a:extLst>
              <a:ext uri="{FF2B5EF4-FFF2-40B4-BE49-F238E27FC236}">
                <a16:creationId xmlns:a16="http://schemas.microsoft.com/office/drawing/2014/main" id="{8221735E-D53B-4102-A75C-2DC81D9B121C}"/>
              </a:ext>
            </a:extLst>
          </p:cNvPr>
          <p:cNvSpPr/>
          <p:nvPr/>
        </p:nvSpPr>
        <p:spPr>
          <a:xfrm>
            <a:off x="1920240" y="3826714"/>
            <a:ext cx="2480154" cy="1114817"/>
          </a:xfrm>
          <a:prstGeom prst="snip2DiagRect">
            <a:avLst/>
          </a:prstGeom>
          <a:solidFill>
            <a:srgbClr val="29BDB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51K</a:t>
            </a:r>
          </a:p>
          <a:p>
            <a:pPr algn="ctr"/>
            <a:r>
              <a:rPr lang="en-US" sz="3200" dirty="0">
                <a:latin typeface="Arial" panose="020B0604020202020204" pitchFamily="34" charset="0"/>
                <a:cs typeface="Arial" panose="020B0604020202020204" pitchFamily="34" charset="0"/>
              </a:rPr>
              <a:t>Fans</a:t>
            </a:r>
          </a:p>
        </p:txBody>
      </p:sp>
      <p:sp>
        <p:nvSpPr>
          <p:cNvPr id="16" name="Rectangle: Diagonal Corners Snipped 15">
            <a:extLst>
              <a:ext uri="{FF2B5EF4-FFF2-40B4-BE49-F238E27FC236}">
                <a16:creationId xmlns:a16="http://schemas.microsoft.com/office/drawing/2014/main" id="{C5FB5EA0-99E7-49F6-B361-61DD29B6241F}"/>
              </a:ext>
            </a:extLst>
          </p:cNvPr>
          <p:cNvSpPr/>
          <p:nvPr/>
        </p:nvSpPr>
        <p:spPr>
          <a:xfrm>
            <a:off x="5465106" y="3826714"/>
            <a:ext cx="2569728" cy="1114817"/>
          </a:xfrm>
          <a:prstGeom prst="snip2DiagRect">
            <a:avLst/>
          </a:prstGeom>
          <a:solidFill>
            <a:srgbClr val="29BDB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136K Sessions</a:t>
            </a:r>
          </a:p>
        </p:txBody>
      </p:sp>
      <p:sp>
        <p:nvSpPr>
          <p:cNvPr id="17" name="Rectangle: Diagonal Corners Snipped 16">
            <a:extLst>
              <a:ext uri="{FF2B5EF4-FFF2-40B4-BE49-F238E27FC236}">
                <a16:creationId xmlns:a16="http://schemas.microsoft.com/office/drawing/2014/main" id="{1F95C3BD-76FD-410D-8BC3-1316D7588873}"/>
              </a:ext>
            </a:extLst>
          </p:cNvPr>
          <p:cNvSpPr/>
          <p:nvPr/>
        </p:nvSpPr>
        <p:spPr>
          <a:xfrm>
            <a:off x="9002845" y="3826714"/>
            <a:ext cx="2480154" cy="1114817"/>
          </a:xfrm>
          <a:prstGeom prst="snip2DiagRect">
            <a:avLst/>
          </a:prstGeom>
          <a:solidFill>
            <a:srgbClr val="29BDB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2.7</a:t>
            </a:r>
            <a:br>
              <a:rPr lang="en-US" sz="32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Sessions/Fan</a:t>
            </a:r>
            <a:endParaRPr lang="en-US" sz="3200" dirty="0">
              <a:latin typeface="Arial" panose="020B0604020202020204" pitchFamily="34" charset="0"/>
              <a:cs typeface="Arial" panose="020B0604020202020204" pitchFamily="34" charset="0"/>
            </a:endParaRPr>
          </a:p>
        </p:txBody>
      </p:sp>
      <p:sp>
        <p:nvSpPr>
          <p:cNvPr id="9" name="Rectangle: Diagonal Corners Snipped 8">
            <a:extLst>
              <a:ext uri="{FF2B5EF4-FFF2-40B4-BE49-F238E27FC236}">
                <a16:creationId xmlns:a16="http://schemas.microsoft.com/office/drawing/2014/main" id="{91E1E7F1-4FFC-439A-B1CB-245F020A4B47}"/>
              </a:ext>
            </a:extLst>
          </p:cNvPr>
          <p:cNvSpPr/>
          <p:nvPr/>
        </p:nvSpPr>
        <p:spPr>
          <a:xfrm>
            <a:off x="5465106" y="2182484"/>
            <a:ext cx="2480154" cy="1114817"/>
          </a:xfrm>
          <a:prstGeom prst="snip2DiagRect">
            <a:avLst/>
          </a:prstGeom>
          <a:solidFill>
            <a:srgbClr val="BF74D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141K</a:t>
            </a:r>
          </a:p>
          <a:p>
            <a:pPr algn="ctr"/>
            <a:r>
              <a:rPr lang="en-US" sz="3200" dirty="0">
                <a:latin typeface="Arial" panose="020B0604020202020204" pitchFamily="34" charset="0"/>
                <a:cs typeface="Arial" panose="020B0604020202020204" pitchFamily="34" charset="0"/>
              </a:rPr>
              <a:t>Pageviews</a:t>
            </a:r>
          </a:p>
        </p:txBody>
      </p:sp>
      <p:sp>
        <p:nvSpPr>
          <p:cNvPr id="10" name="Rectangle: Diagonal Corners Snipped 9">
            <a:extLst>
              <a:ext uri="{FF2B5EF4-FFF2-40B4-BE49-F238E27FC236}">
                <a16:creationId xmlns:a16="http://schemas.microsoft.com/office/drawing/2014/main" id="{021AF4B7-CD89-46BB-AA55-147D71150630}"/>
              </a:ext>
            </a:extLst>
          </p:cNvPr>
          <p:cNvSpPr/>
          <p:nvPr/>
        </p:nvSpPr>
        <p:spPr>
          <a:xfrm>
            <a:off x="9002845" y="2201275"/>
            <a:ext cx="2480154" cy="1114817"/>
          </a:xfrm>
          <a:prstGeom prst="snip2DiagRect">
            <a:avLst/>
          </a:prstGeom>
          <a:solidFill>
            <a:srgbClr val="BF74D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3.1K</a:t>
            </a:r>
          </a:p>
          <a:p>
            <a:pPr algn="ctr"/>
            <a:r>
              <a:rPr lang="en-US" sz="3200" dirty="0">
                <a:latin typeface="Arial" panose="020B0604020202020204" pitchFamily="34" charset="0"/>
                <a:cs typeface="Arial" panose="020B0604020202020204" pitchFamily="34" charset="0"/>
              </a:rPr>
              <a:t>Avg. Views</a:t>
            </a:r>
          </a:p>
        </p:txBody>
      </p:sp>
      <p:sp>
        <p:nvSpPr>
          <p:cNvPr id="12" name="Rectangle: Diagonal Corners Snipped 11">
            <a:extLst>
              <a:ext uri="{FF2B5EF4-FFF2-40B4-BE49-F238E27FC236}">
                <a16:creationId xmlns:a16="http://schemas.microsoft.com/office/drawing/2014/main" id="{B822C5D8-1B6D-4B87-8122-97AE58F018D3}"/>
              </a:ext>
            </a:extLst>
          </p:cNvPr>
          <p:cNvSpPr/>
          <p:nvPr/>
        </p:nvSpPr>
        <p:spPr>
          <a:xfrm>
            <a:off x="1920240" y="2182483"/>
            <a:ext cx="2480154" cy="1114817"/>
          </a:xfrm>
          <a:prstGeom prst="snip2DiagRect">
            <a:avLst/>
          </a:prstGeom>
          <a:solidFill>
            <a:srgbClr val="BF74D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~40</a:t>
            </a:r>
          </a:p>
          <a:p>
            <a:pPr algn="ctr"/>
            <a:r>
              <a:rPr lang="en-US" sz="3200" dirty="0">
                <a:latin typeface="Arial" panose="020B0604020202020204" pitchFamily="34" charset="0"/>
                <a:cs typeface="Arial" panose="020B0604020202020204" pitchFamily="34" charset="0"/>
              </a:rPr>
              <a:t>Stories</a:t>
            </a:r>
          </a:p>
        </p:txBody>
      </p:sp>
    </p:spTree>
    <p:extLst>
      <p:ext uri="{BB962C8B-B14F-4D97-AF65-F5344CB8AC3E}">
        <p14:creationId xmlns:p14="http://schemas.microsoft.com/office/powerpoint/2010/main" val="818997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err="1"/>
              <a:t>HokieSports</a:t>
            </a:r>
            <a:r>
              <a:rPr lang="en-US" dirty="0"/>
              <a:t> Lookback App Notifications</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sp>
        <p:nvSpPr>
          <p:cNvPr id="6" name="TextBox 5">
            <a:extLst>
              <a:ext uri="{FF2B5EF4-FFF2-40B4-BE49-F238E27FC236}">
                <a16:creationId xmlns:a16="http://schemas.microsoft.com/office/drawing/2014/main" id="{0C33E682-1804-47AB-9F2B-6BB82F1E6260}"/>
              </a:ext>
            </a:extLst>
          </p:cNvPr>
          <p:cNvSpPr txBox="1"/>
          <p:nvPr/>
        </p:nvSpPr>
        <p:spPr>
          <a:xfrm>
            <a:off x="6275540" y="6366933"/>
            <a:ext cx="5611685" cy="307777"/>
          </a:xfrm>
          <a:prstGeom prst="rect">
            <a:avLst/>
          </a:prstGeom>
          <a:noFill/>
        </p:spPr>
        <p:txBody>
          <a:bodyPr wrap="square" rtlCol="0">
            <a:spAutoFit/>
          </a:bodyPr>
          <a:lstStyle/>
          <a:p>
            <a:r>
              <a:rPr lang="en-US" sz="1400" dirty="0">
                <a:solidFill>
                  <a:schemeClr val="bg1">
                    <a:lumMod val="65000"/>
                  </a:schemeClr>
                </a:solidFill>
              </a:rPr>
              <a:t>hokiesports.com Google Analytics, September 1, 2021 – February 14, 2022 </a:t>
            </a:r>
          </a:p>
        </p:txBody>
      </p:sp>
      <p:pic>
        <p:nvPicPr>
          <p:cNvPr id="13" name="Picture 12" descr="Graphical user interface, text, application, chat or text message&#10;&#10;Description automatically generated">
            <a:extLst>
              <a:ext uri="{FF2B5EF4-FFF2-40B4-BE49-F238E27FC236}">
                <a16:creationId xmlns:a16="http://schemas.microsoft.com/office/drawing/2014/main" id="{BAE9E926-0A44-48D0-A68A-A9A33099BC91}"/>
              </a:ext>
            </a:extLst>
          </p:cNvPr>
          <p:cNvPicPr>
            <a:picLocks noChangeAspect="1"/>
          </p:cNvPicPr>
          <p:nvPr/>
        </p:nvPicPr>
        <p:blipFill rotWithShape="1">
          <a:blip r:embed="rId3">
            <a:clrChange>
              <a:clrFrom>
                <a:srgbClr val="000000"/>
              </a:clrFrom>
              <a:clrTo>
                <a:srgbClr val="000000">
                  <a:alpha val="0"/>
                </a:srgbClr>
              </a:clrTo>
            </a:clrChange>
          </a:blip>
          <a:srcRect t="25190" b="47113"/>
          <a:stretch/>
        </p:blipFill>
        <p:spPr>
          <a:xfrm>
            <a:off x="4550706" y="3530323"/>
            <a:ext cx="3866784" cy="2320441"/>
          </a:xfrm>
          <a:prstGeom prst="rect">
            <a:avLst/>
          </a:prstGeom>
        </p:spPr>
      </p:pic>
      <p:pic>
        <p:nvPicPr>
          <p:cNvPr id="3" name="Picture 2" descr="A picture containing text, electronics, displayed&#10;&#10;Description automatically generated">
            <a:extLst>
              <a:ext uri="{FF2B5EF4-FFF2-40B4-BE49-F238E27FC236}">
                <a16:creationId xmlns:a16="http://schemas.microsoft.com/office/drawing/2014/main" id="{D1AFA212-2E88-44D4-82E2-1913BFABA4E5}"/>
              </a:ext>
            </a:extLst>
          </p:cNvPr>
          <p:cNvPicPr>
            <a:picLocks noChangeAspect="1"/>
          </p:cNvPicPr>
          <p:nvPr/>
        </p:nvPicPr>
        <p:blipFill rotWithShape="1">
          <a:blip r:embed="rId4"/>
          <a:srcRect l="5201" t="27109" r="6360" b="59037"/>
          <a:stretch/>
        </p:blipFill>
        <p:spPr>
          <a:xfrm>
            <a:off x="7025612" y="1661345"/>
            <a:ext cx="4283901" cy="1352810"/>
          </a:xfrm>
          <a:prstGeom prst="rect">
            <a:avLst/>
          </a:prstGeom>
        </p:spPr>
      </p:pic>
      <p:pic>
        <p:nvPicPr>
          <p:cNvPr id="10" name="Picture 9" descr="A picture containing text, electronics, displayed&#10;&#10;Description automatically generated">
            <a:extLst>
              <a:ext uri="{FF2B5EF4-FFF2-40B4-BE49-F238E27FC236}">
                <a16:creationId xmlns:a16="http://schemas.microsoft.com/office/drawing/2014/main" id="{414E9F95-957B-463E-A4BC-FB3599CC90A1}"/>
              </a:ext>
            </a:extLst>
          </p:cNvPr>
          <p:cNvPicPr>
            <a:picLocks noChangeAspect="1"/>
          </p:cNvPicPr>
          <p:nvPr/>
        </p:nvPicPr>
        <p:blipFill rotWithShape="1">
          <a:blip r:embed="rId5"/>
          <a:srcRect l="7386" t="27368" r="7601" b="59987"/>
          <a:stretch/>
        </p:blipFill>
        <p:spPr>
          <a:xfrm>
            <a:off x="1763865" y="1661345"/>
            <a:ext cx="4511675" cy="1352809"/>
          </a:xfrm>
          <a:prstGeom prst="rect">
            <a:avLst/>
          </a:prstGeom>
        </p:spPr>
      </p:pic>
    </p:spTree>
    <p:extLst>
      <p:ext uri="{BB962C8B-B14F-4D97-AF65-F5344CB8AC3E}">
        <p14:creationId xmlns:p14="http://schemas.microsoft.com/office/powerpoint/2010/main" val="3709677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err="1"/>
              <a:t>HokieSports</a:t>
            </a:r>
            <a:r>
              <a:rPr lang="en-US" dirty="0"/>
              <a:t> Lookback Social Distribution</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sp>
        <p:nvSpPr>
          <p:cNvPr id="6" name="TextBox 5">
            <a:extLst>
              <a:ext uri="{FF2B5EF4-FFF2-40B4-BE49-F238E27FC236}">
                <a16:creationId xmlns:a16="http://schemas.microsoft.com/office/drawing/2014/main" id="{0C33E682-1804-47AB-9F2B-6BB82F1E6260}"/>
              </a:ext>
            </a:extLst>
          </p:cNvPr>
          <p:cNvSpPr txBox="1"/>
          <p:nvPr/>
        </p:nvSpPr>
        <p:spPr>
          <a:xfrm>
            <a:off x="6275540" y="6366933"/>
            <a:ext cx="5611685" cy="307777"/>
          </a:xfrm>
          <a:prstGeom prst="rect">
            <a:avLst/>
          </a:prstGeom>
          <a:noFill/>
        </p:spPr>
        <p:txBody>
          <a:bodyPr wrap="square" rtlCol="0">
            <a:spAutoFit/>
          </a:bodyPr>
          <a:lstStyle/>
          <a:p>
            <a:r>
              <a:rPr lang="en-US" sz="1400" dirty="0">
                <a:solidFill>
                  <a:schemeClr val="bg1">
                    <a:lumMod val="65000"/>
                  </a:schemeClr>
                </a:solidFill>
              </a:rPr>
              <a:t>hokiesports.com Google Analytics, September 1, 2021 – February 14, 2022 </a:t>
            </a:r>
          </a:p>
        </p:txBody>
      </p:sp>
      <p:pic>
        <p:nvPicPr>
          <p:cNvPr id="8" name="Picture 7" descr="A football player tackling another football player&#10;&#10;Description automatically generated with low confidence">
            <a:extLst>
              <a:ext uri="{FF2B5EF4-FFF2-40B4-BE49-F238E27FC236}">
                <a16:creationId xmlns:a16="http://schemas.microsoft.com/office/drawing/2014/main" id="{119B9B68-211E-4107-B46B-D2618DAF1C55}"/>
              </a:ext>
            </a:extLst>
          </p:cNvPr>
          <p:cNvPicPr>
            <a:picLocks noChangeAspect="1"/>
          </p:cNvPicPr>
          <p:nvPr/>
        </p:nvPicPr>
        <p:blipFill>
          <a:blip r:embed="rId3"/>
          <a:stretch>
            <a:fillRect/>
          </a:stretch>
        </p:blipFill>
        <p:spPr>
          <a:xfrm>
            <a:off x="1920240" y="1554480"/>
            <a:ext cx="5105390" cy="3893831"/>
          </a:xfrm>
          <a:prstGeom prst="rect">
            <a:avLst/>
          </a:prstGeom>
        </p:spPr>
      </p:pic>
      <p:pic>
        <p:nvPicPr>
          <p:cNvPr id="14" name="Picture 13" descr="A person holding a basketball&#10;&#10;Description automatically generated with medium confidence">
            <a:extLst>
              <a:ext uri="{FF2B5EF4-FFF2-40B4-BE49-F238E27FC236}">
                <a16:creationId xmlns:a16="http://schemas.microsoft.com/office/drawing/2014/main" id="{82AED468-1E95-402D-8355-2C1F5364A9F2}"/>
              </a:ext>
            </a:extLst>
          </p:cNvPr>
          <p:cNvPicPr>
            <a:picLocks noChangeAspect="1"/>
          </p:cNvPicPr>
          <p:nvPr/>
        </p:nvPicPr>
        <p:blipFill>
          <a:blip r:embed="rId4"/>
          <a:stretch>
            <a:fillRect/>
          </a:stretch>
        </p:blipFill>
        <p:spPr>
          <a:xfrm>
            <a:off x="7391390" y="1065304"/>
            <a:ext cx="3959696" cy="4727392"/>
          </a:xfrm>
          <a:prstGeom prst="rect">
            <a:avLst/>
          </a:prstGeom>
        </p:spPr>
      </p:pic>
    </p:spTree>
    <p:extLst>
      <p:ext uri="{BB962C8B-B14F-4D97-AF65-F5344CB8AC3E}">
        <p14:creationId xmlns:p14="http://schemas.microsoft.com/office/powerpoint/2010/main" val="1203439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Engaging content can be picked up by other sources for expanded distribution</a:t>
            </a:r>
          </a:p>
        </p:txBody>
      </p:sp>
      <p:sp>
        <p:nvSpPr>
          <p:cNvPr id="8" name="TextBox 7">
            <a:extLst>
              <a:ext uri="{FF2B5EF4-FFF2-40B4-BE49-F238E27FC236}">
                <a16:creationId xmlns:a16="http://schemas.microsoft.com/office/drawing/2014/main" id="{114876D6-7197-409A-BDD1-ADE765E01098}"/>
              </a:ext>
            </a:extLst>
          </p:cNvPr>
          <p:cNvSpPr txBox="1"/>
          <p:nvPr/>
        </p:nvSpPr>
        <p:spPr>
          <a:xfrm>
            <a:off x="6275540" y="6366933"/>
            <a:ext cx="5611685" cy="307777"/>
          </a:xfrm>
          <a:prstGeom prst="rect">
            <a:avLst/>
          </a:prstGeom>
          <a:noFill/>
        </p:spPr>
        <p:txBody>
          <a:bodyPr wrap="square" rtlCol="0">
            <a:spAutoFit/>
          </a:bodyPr>
          <a:lstStyle/>
          <a:p>
            <a:r>
              <a:rPr lang="en-US" sz="1400" dirty="0">
                <a:solidFill>
                  <a:schemeClr val="bg1">
                    <a:lumMod val="65000"/>
                  </a:schemeClr>
                </a:solidFill>
              </a:rPr>
              <a:t>hokiesports.com Google Analytics, September 1, 2021 – February 14, 2022 </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3" name="Picture 2">
            <a:extLst>
              <a:ext uri="{FF2B5EF4-FFF2-40B4-BE49-F238E27FC236}">
                <a16:creationId xmlns:a16="http://schemas.microsoft.com/office/drawing/2014/main" id="{04305319-946F-408E-9397-16B1EF52FD1D}"/>
              </a:ext>
            </a:extLst>
          </p:cNvPr>
          <p:cNvPicPr>
            <a:picLocks noChangeAspect="1"/>
          </p:cNvPicPr>
          <p:nvPr/>
        </p:nvPicPr>
        <p:blipFill>
          <a:blip r:embed="rId3"/>
          <a:stretch>
            <a:fillRect/>
          </a:stretch>
        </p:blipFill>
        <p:spPr>
          <a:xfrm>
            <a:off x="3114692" y="1273617"/>
            <a:ext cx="5962616" cy="5001559"/>
          </a:xfrm>
          <a:prstGeom prst="rect">
            <a:avLst/>
          </a:prstGeom>
        </p:spPr>
      </p:pic>
      <p:sp>
        <p:nvSpPr>
          <p:cNvPr id="6" name="Rectangle 5">
            <a:extLst>
              <a:ext uri="{FF2B5EF4-FFF2-40B4-BE49-F238E27FC236}">
                <a16:creationId xmlns:a16="http://schemas.microsoft.com/office/drawing/2014/main" id="{AD6F8BE9-35E2-4E55-B52D-47467ECE6F8E}"/>
              </a:ext>
            </a:extLst>
          </p:cNvPr>
          <p:cNvSpPr/>
          <p:nvPr/>
        </p:nvSpPr>
        <p:spPr>
          <a:xfrm>
            <a:off x="3114692" y="2974975"/>
            <a:ext cx="5962616" cy="247672"/>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A848AA-E71B-4CD4-AF97-6B82BF255912}"/>
              </a:ext>
            </a:extLst>
          </p:cNvPr>
          <p:cNvSpPr/>
          <p:nvPr/>
        </p:nvSpPr>
        <p:spPr>
          <a:xfrm>
            <a:off x="3114692" y="3226507"/>
            <a:ext cx="5962616" cy="247672"/>
          </a:xfrm>
          <a:prstGeom prst="rect">
            <a:avLst/>
          </a:prstGeom>
          <a:noFill/>
          <a:ln w="38100">
            <a:solidFill>
              <a:srgbClr val="BF74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AB1B982-21AA-4276-8ECC-CDD4DED629D0}"/>
              </a:ext>
            </a:extLst>
          </p:cNvPr>
          <p:cNvSpPr/>
          <p:nvPr/>
        </p:nvSpPr>
        <p:spPr>
          <a:xfrm>
            <a:off x="3114692" y="4235268"/>
            <a:ext cx="5962616" cy="247672"/>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F710BE8-3CA0-4FD5-B6DD-468F20B8ABB8}"/>
              </a:ext>
            </a:extLst>
          </p:cNvPr>
          <p:cNvSpPr/>
          <p:nvPr/>
        </p:nvSpPr>
        <p:spPr>
          <a:xfrm>
            <a:off x="3114692" y="5230605"/>
            <a:ext cx="5962616" cy="247672"/>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ABF13A-05BF-4399-911F-6A4DB1717367}"/>
              </a:ext>
            </a:extLst>
          </p:cNvPr>
          <p:cNvSpPr/>
          <p:nvPr/>
        </p:nvSpPr>
        <p:spPr>
          <a:xfrm>
            <a:off x="3114692" y="5729527"/>
            <a:ext cx="5962616" cy="247672"/>
          </a:xfrm>
          <a:prstGeom prst="rect">
            <a:avLst/>
          </a:prstGeom>
          <a:noFill/>
          <a:ln w="38100">
            <a:solidFill>
              <a:srgbClr val="29B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C819A9E-DEDD-423A-95AC-1FBA8FCCA43A}"/>
              </a:ext>
            </a:extLst>
          </p:cNvPr>
          <p:cNvSpPr/>
          <p:nvPr/>
        </p:nvSpPr>
        <p:spPr>
          <a:xfrm>
            <a:off x="3114692" y="2724057"/>
            <a:ext cx="5962616" cy="247672"/>
          </a:xfrm>
          <a:prstGeom prst="rect">
            <a:avLst/>
          </a:prstGeom>
          <a:noFill/>
          <a:ln w="38100">
            <a:solidFill>
              <a:srgbClr val="BF74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B2B21DF-2E58-4C20-8FC9-FCFF4531AF77}"/>
              </a:ext>
            </a:extLst>
          </p:cNvPr>
          <p:cNvSpPr/>
          <p:nvPr/>
        </p:nvSpPr>
        <p:spPr>
          <a:xfrm>
            <a:off x="3114692" y="4482399"/>
            <a:ext cx="5962616" cy="247672"/>
          </a:xfrm>
          <a:prstGeom prst="rect">
            <a:avLst/>
          </a:prstGeom>
          <a:noFill/>
          <a:ln w="38100">
            <a:solidFill>
              <a:srgbClr val="BF74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52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xit" presetSubtype="0" fill="hold" grpId="1"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9"/>
                                        </p:tgtEl>
                                      </p:cBhvr>
                                    </p:animEffect>
                                    <p:set>
                                      <p:cBhvr>
                                        <p:cTn id="36" dur="1" fill="hold">
                                          <p:stCondLst>
                                            <p:cond delay="499"/>
                                          </p:stCondLst>
                                        </p:cTn>
                                        <p:tgtEl>
                                          <p:spTgt spid="9"/>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2" grpId="0" animBg="1"/>
      <p:bldP spid="7" grpId="0" animBg="1"/>
      <p:bldP spid="7" grpId="1" animBg="1"/>
      <p:bldP spid="9" grpId="0" animBg="1"/>
      <p:bldP spid="9" grpId="1" animBg="1"/>
      <p:bldP spid="10" grpId="0" animBg="1"/>
      <p:bldP spid="10" grpId="1" animBg="1"/>
      <p:bldP spid="13"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a:xfrm>
            <a:off x="1920240" y="137160"/>
            <a:ext cx="9966986" cy="1325563"/>
          </a:xfrm>
        </p:spPr>
        <p:txBody>
          <a:bodyPr>
            <a:normAutofit/>
          </a:bodyPr>
          <a:lstStyle/>
          <a:p>
            <a:r>
              <a:rPr lang="en-US" dirty="0"/>
              <a:t>A word on Google Analytics 4</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pic>
        <p:nvPicPr>
          <p:cNvPr id="2" name="GA4-realtime">
            <a:hlinkClick r:id="" action="ppaction://media"/>
            <a:extLst>
              <a:ext uri="{FF2B5EF4-FFF2-40B4-BE49-F238E27FC236}">
                <a16:creationId xmlns:a16="http://schemas.microsoft.com/office/drawing/2014/main" id="{E5E4ADB6-A585-4A55-9ED4-325958E88EF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20240" y="862421"/>
            <a:ext cx="9056318" cy="5807228"/>
          </a:xfrm>
          <a:prstGeom prst="rect">
            <a:avLst/>
          </a:prstGeom>
        </p:spPr>
      </p:pic>
    </p:spTree>
    <p:extLst>
      <p:ext uri="{BB962C8B-B14F-4D97-AF65-F5344CB8AC3E}">
        <p14:creationId xmlns:p14="http://schemas.microsoft.com/office/powerpoint/2010/main" val="29144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showWhenStopped="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DB0598E-4E7B-4A47-8BC2-B6FB5767A94B}"/>
              </a:ext>
            </a:extLst>
          </p:cNvPr>
          <p:cNvSpPr>
            <a:spLocks noGrp="1"/>
          </p:cNvSpPr>
          <p:nvPr>
            <p:ph idx="1"/>
          </p:nvPr>
        </p:nvSpPr>
        <p:spPr/>
        <p:txBody>
          <a:bodyPr/>
          <a:lstStyle/>
          <a:p>
            <a:pPr marL="0" indent="0" algn="ctr">
              <a:buNone/>
            </a:pPr>
            <a:r>
              <a:rPr lang="en-US" dirty="0"/>
              <a:t>Engagement Time and Rate</a:t>
            </a:r>
          </a:p>
          <a:p>
            <a:pPr marL="0" indent="0" algn="ctr">
              <a:buNone/>
            </a:pPr>
            <a:endParaRPr lang="en-US" dirty="0"/>
          </a:p>
          <a:p>
            <a:pPr marL="0" indent="0" algn="ctr">
              <a:buNone/>
            </a:pPr>
            <a:r>
              <a:rPr lang="en-US" dirty="0"/>
              <a:t>Segment overlap</a:t>
            </a:r>
          </a:p>
          <a:p>
            <a:pPr marL="0" indent="0" algn="ctr">
              <a:buNone/>
            </a:pPr>
            <a:endParaRPr lang="en-US" dirty="0"/>
          </a:p>
          <a:p>
            <a:pPr marL="0" indent="0" algn="ctr">
              <a:buNone/>
            </a:pPr>
            <a:r>
              <a:rPr lang="en-US" dirty="0"/>
              <a:t>Churn probability</a:t>
            </a:r>
          </a:p>
          <a:p>
            <a:pPr marL="0" indent="0" algn="ctr">
              <a:buNone/>
            </a:pPr>
            <a:endParaRPr lang="en-US" dirty="0"/>
          </a:p>
          <a:p>
            <a:pPr marL="0" indent="0" algn="ctr">
              <a:buNone/>
            </a:pPr>
            <a:r>
              <a:rPr lang="en-US" dirty="0"/>
              <a:t>Conversion probability</a:t>
            </a:r>
          </a:p>
          <a:p>
            <a:pPr marL="0" indent="0" algn="ctr">
              <a:buNone/>
            </a:pPr>
            <a:endParaRPr lang="en-US" dirty="0"/>
          </a:p>
          <a:p>
            <a:pPr marL="0" indent="0" algn="ctr">
              <a:buNone/>
            </a:pPr>
            <a:endParaRPr lang="en-US" dirty="0"/>
          </a:p>
        </p:txBody>
      </p:sp>
      <p:sp>
        <p:nvSpPr>
          <p:cNvPr id="5" name="Title 4">
            <a:extLst>
              <a:ext uri="{FF2B5EF4-FFF2-40B4-BE49-F238E27FC236}">
                <a16:creationId xmlns:a16="http://schemas.microsoft.com/office/drawing/2014/main" id="{DD45346C-B305-2E45-ADB5-C315673CB634}"/>
              </a:ext>
            </a:extLst>
          </p:cNvPr>
          <p:cNvSpPr>
            <a:spLocks noGrp="1"/>
          </p:cNvSpPr>
          <p:nvPr>
            <p:ph type="title"/>
          </p:nvPr>
        </p:nvSpPr>
        <p:spPr/>
        <p:txBody>
          <a:bodyPr>
            <a:normAutofit/>
          </a:bodyPr>
          <a:lstStyle/>
          <a:p>
            <a:r>
              <a:rPr lang="en-US" dirty="0"/>
              <a:t>New Measurement Options in GA4</a:t>
            </a:r>
          </a:p>
        </p:txBody>
      </p:sp>
      <p:sp>
        <p:nvSpPr>
          <p:cNvPr id="11" name="Content Placeholder 4">
            <a:extLst>
              <a:ext uri="{FF2B5EF4-FFF2-40B4-BE49-F238E27FC236}">
                <a16:creationId xmlns:a16="http://schemas.microsoft.com/office/drawing/2014/main" id="{272B8DB1-4B9D-42C6-BA5D-A35359254B68}"/>
              </a:ext>
            </a:extLst>
          </p:cNvPr>
          <p:cNvSpPr txBox="1">
            <a:spLocks/>
          </p:cNvSpPr>
          <p:nvPr/>
        </p:nvSpPr>
        <p:spPr>
          <a:xfrm>
            <a:off x="1554480" y="1554480"/>
            <a:ext cx="10505105" cy="5152168"/>
          </a:xfrm>
          <a:prstGeom prst="rect">
            <a:avLst/>
          </a:prstGeom>
        </p:spPr>
        <p:txBody>
          <a:bodyPr anchor="t">
            <a:normAutofit/>
          </a:bodyPr>
          <a:lstStyle>
            <a:lvl1pPr marL="228600" indent="-228600" algn="l" defTabSz="914400" rtl="0" eaLnBrk="1" latinLnBrk="0" hangingPunct="1">
              <a:lnSpc>
                <a:spcPct val="90000"/>
              </a:lnSpc>
              <a:spcBef>
                <a:spcPts val="1000"/>
              </a:spcBef>
              <a:buFont typeface="Wingdings" pitchFamily="2" charset="2"/>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endParaRPr lang="en-US" sz="2400" dirty="0"/>
          </a:p>
        </p:txBody>
      </p:sp>
    </p:spTree>
    <p:extLst>
      <p:ext uri="{BB962C8B-B14F-4D97-AF65-F5344CB8AC3E}">
        <p14:creationId xmlns:p14="http://schemas.microsoft.com/office/powerpoint/2010/main" val="209634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26DAE1-70B2-6840-92F3-0DCCE4A62710}"/>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3503A1D-0B7D-BB43-9016-76DD6CDB9973}"/>
              </a:ext>
            </a:extLst>
          </p:cNvPr>
          <p:cNvSpPr>
            <a:spLocks noGrp="1"/>
          </p:cNvSpPr>
          <p:nvPr>
            <p:ph type="body" idx="1"/>
          </p:nvPr>
        </p:nvSpPr>
        <p:spPr/>
        <p:txBody>
          <a:bodyPr/>
          <a:lstStyle/>
          <a:p>
            <a:r>
              <a:rPr lang="en-US" dirty="0"/>
              <a:t>QUESTIONS?</a:t>
            </a:r>
          </a:p>
        </p:txBody>
      </p:sp>
      <p:sp>
        <p:nvSpPr>
          <p:cNvPr id="6" name="Text Placeholder 5">
            <a:extLst>
              <a:ext uri="{FF2B5EF4-FFF2-40B4-BE49-F238E27FC236}">
                <a16:creationId xmlns:a16="http://schemas.microsoft.com/office/drawing/2014/main" id="{31241593-B531-8C43-9C90-DE5E7254E072}"/>
              </a:ext>
            </a:extLst>
          </p:cNvPr>
          <p:cNvSpPr>
            <a:spLocks noGrp="1"/>
          </p:cNvSpPr>
          <p:nvPr>
            <p:ph type="body" idx="10"/>
          </p:nvPr>
        </p:nvSpPr>
        <p:spPr/>
        <p:txBody>
          <a:bodyPr>
            <a:normAutofit/>
          </a:bodyPr>
          <a:lstStyle/>
          <a:p>
            <a:r>
              <a:rPr lang="en-US" sz="2000" dirty="0"/>
              <a:t>Please complete the online session evaluation.</a:t>
            </a:r>
          </a:p>
        </p:txBody>
      </p:sp>
      <p:pic>
        <p:nvPicPr>
          <p:cNvPr id="7" name="Picture 6" descr="A picture containing text, screenshot, monitor&#10;&#10;Description automatically generated">
            <a:extLst>
              <a:ext uri="{FF2B5EF4-FFF2-40B4-BE49-F238E27FC236}">
                <a16:creationId xmlns:a16="http://schemas.microsoft.com/office/drawing/2014/main" id="{8E0FA233-BFB1-E44A-A3C6-61331E5761BC}"/>
              </a:ext>
            </a:extLst>
          </p:cNvPr>
          <p:cNvPicPr>
            <a:picLocks noChangeAspect="1"/>
          </p:cNvPicPr>
          <p:nvPr/>
        </p:nvPicPr>
        <p:blipFill>
          <a:blip r:embed="rId3"/>
          <a:stretch>
            <a:fillRect/>
          </a:stretch>
        </p:blipFill>
        <p:spPr>
          <a:xfrm>
            <a:off x="1508784" y="2562198"/>
            <a:ext cx="2756138" cy="5029200"/>
          </a:xfrm>
          <a:prstGeom prst="rect">
            <a:avLst/>
          </a:prstGeom>
        </p:spPr>
      </p:pic>
    </p:spTree>
    <p:extLst>
      <p:ext uri="{BB962C8B-B14F-4D97-AF65-F5344CB8AC3E}">
        <p14:creationId xmlns:p14="http://schemas.microsoft.com/office/powerpoint/2010/main" val="3072818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6389</TotalTime>
  <Words>3208</Words>
  <Application>Microsoft Macintosh PowerPoint</Application>
  <PresentationFormat>Widescreen</PresentationFormat>
  <Paragraphs>428</Paragraphs>
  <Slides>40</Slides>
  <Notes>33</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40</vt:i4>
      </vt:variant>
    </vt:vector>
  </HeadingPairs>
  <TitlesOfParts>
    <vt:vector size="45" baseType="lpstr">
      <vt:lpstr>Arial</vt:lpstr>
      <vt:lpstr>Calibri</vt:lpstr>
      <vt:lpstr>Wingdings</vt:lpstr>
      <vt:lpstr>Office Theme</vt:lpstr>
      <vt:lpstr>1_Office Theme</vt:lpstr>
      <vt:lpstr>How To: Measure Marketing Success With Google Analytics</vt:lpstr>
      <vt:lpstr>PRESENTER</vt:lpstr>
      <vt:lpstr>Maintain focus on our goal: Measurement</vt:lpstr>
      <vt:lpstr>What will we cover?</vt:lpstr>
      <vt:lpstr>If you have questions along the way</vt:lpstr>
      <vt:lpstr>Clicks are all you need</vt:lpstr>
      <vt:lpstr>PowerPoint Presentation</vt:lpstr>
      <vt:lpstr>Measure how visitors behave when you bring them to your site</vt:lpstr>
      <vt:lpstr>PowerPoint Presentation</vt:lpstr>
      <vt:lpstr>Links from emails, apps, and organic social posts must be tracked to see their impact  </vt:lpstr>
      <vt:lpstr>On average, email makes up 5% of traffic,  but generates 30% of revenue</vt:lpstr>
      <vt:lpstr>Email is the most efficient marketing channel</vt:lpstr>
      <vt:lpstr>PowerPoint Presentation</vt:lpstr>
      <vt:lpstr>Add tracking tags to all links distributed as part of your campaign </vt:lpstr>
      <vt:lpstr>Add tracking tags to the end of all urls</vt:lpstr>
      <vt:lpstr>Map out your plan and be prepared to adjust</vt:lpstr>
      <vt:lpstr>PowerPoint Presentation</vt:lpstr>
      <vt:lpstr>PowerPoint Presentation</vt:lpstr>
      <vt:lpstr>OKC Civic Center Music Hall has a simple and effective email tracking strategy</vt:lpstr>
      <vt:lpstr>OKC’s presale emails are most important, but can we improve monthly emails’ performance?</vt:lpstr>
      <vt:lpstr>Each link has a campaign associated with the show</vt:lpstr>
      <vt:lpstr>Generating more sessions from Broadway events could generate incremental results</vt:lpstr>
      <vt:lpstr>Are viewers being confused by messaging?</vt:lpstr>
      <vt:lpstr>Not all channels drive direct sales, that’s okay</vt:lpstr>
      <vt:lpstr>Why did Virginia’s HooMail on Jan 14 generate more football deposits than other emails?</vt:lpstr>
      <vt:lpstr>Small changes can generate incremental results</vt:lpstr>
      <vt:lpstr>Michigan’s Football Single Tickets campaign uncovered new opportunities for growth</vt:lpstr>
      <vt:lpstr>Organic social can drive action and revenue</vt:lpstr>
      <vt:lpstr>Organic social examples</vt:lpstr>
      <vt:lpstr>Timely text efforts can be valuable</vt:lpstr>
      <vt:lpstr>Find how best to leverage your app notifications</vt:lpstr>
      <vt:lpstr>Content-focused emails help sell tickets later</vt:lpstr>
      <vt:lpstr>Engaging fans with timely relevant content deepens your relationship</vt:lpstr>
      <vt:lpstr>Lookback content was consumed well by enthusiastic Hokie fans</vt:lpstr>
      <vt:lpstr>HokieSports Lookback App Notifications</vt:lpstr>
      <vt:lpstr>HokieSports Lookback Social Distribution</vt:lpstr>
      <vt:lpstr>Engaging content can be picked up by other sources for expanded distribution</vt:lpstr>
      <vt:lpstr>A word on Google Analytics 4</vt:lpstr>
      <vt:lpstr>New Measurement Options in GA4</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Ramsay</dc:creator>
  <cp:lastModifiedBy>Ana Li Gresham</cp:lastModifiedBy>
  <cp:revision>72</cp:revision>
  <dcterms:created xsi:type="dcterms:W3CDTF">2018-12-20T00:17:00Z</dcterms:created>
  <dcterms:modified xsi:type="dcterms:W3CDTF">2022-02-25T18:40:05Z</dcterms:modified>
</cp:coreProperties>
</file>